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1EE"/>
    <a:srgbClr val="5FE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00" d="100"/>
          <a:sy n="100" d="100"/>
        </p:scale>
        <p:origin x="1260"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183019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386771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410554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351763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424677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177718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263787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386644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244177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226759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5B2632-8E2E-4077-BC2F-D08565DC45EC}" type="datetimeFigureOut">
              <a:rPr kumimoji="1" lang="ja-JP" altLang="en-US" smtClean="0"/>
              <a:t>2025/2/20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257982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95B2632-8E2E-4077-BC2F-D08565DC45EC}" type="datetimeFigureOut">
              <a:rPr kumimoji="1" lang="ja-JP" altLang="en-US" smtClean="0"/>
              <a:t>2025/2/20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609B807-C322-4BD4-9082-EC6B77BF1D0E}" type="slidenum">
              <a:rPr kumimoji="1" lang="ja-JP" altLang="en-US" smtClean="0"/>
              <a:t>‹#›</a:t>
            </a:fld>
            <a:endParaRPr kumimoji="1" lang="ja-JP" altLang="en-US"/>
          </a:p>
        </p:txBody>
      </p:sp>
    </p:spTree>
    <p:extLst>
      <p:ext uri="{BB962C8B-B14F-4D97-AF65-F5344CB8AC3E}">
        <p14:creationId xmlns:p14="http://schemas.microsoft.com/office/powerpoint/2010/main" val="2303135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111D22-C1BB-6F53-1556-24474B12F8BC}"/>
              </a:ext>
            </a:extLst>
          </p:cNvPr>
          <p:cNvPicPr>
            <a:picLocks noChangeAspect="1"/>
          </p:cNvPicPr>
          <p:nvPr/>
        </p:nvPicPr>
        <p:blipFill>
          <a:blip r:embed="rId2">
            <a:extLst>
              <a:ext uri="{28A0092B-C50C-407E-A947-70E740481C1C}">
                <a14:useLocalDpi xmlns:a14="http://schemas.microsoft.com/office/drawing/2010/main" val="0"/>
              </a:ext>
            </a:extLst>
          </a:blip>
          <a:srcRect r="6884"/>
          <a:stretch/>
        </p:blipFill>
        <p:spPr>
          <a:xfrm>
            <a:off x="4548691" y="29"/>
            <a:ext cx="2306025" cy="2049518"/>
          </a:xfrm>
          <a:prstGeom prst="rect">
            <a:avLst/>
          </a:prstGeom>
        </p:spPr>
      </p:pic>
      <p:pic>
        <p:nvPicPr>
          <p:cNvPr id="7" name="図 6">
            <a:extLst>
              <a:ext uri="{FF2B5EF4-FFF2-40B4-BE49-F238E27FC236}">
                <a16:creationId xmlns:a16="http://schemas.microsoft.com/office/drawing/2014/main" id="{7731E7AB-A36E-0D62-42F0-71801B9B5673}"/>
              </a:ext>
            </a:extLst>
          </p:cNvPr>
          <p:cNvPicPr>
            <a:picLocks noChangeAspect="1"/>
          </p:cNvPicPr>
          <p:nvPr/>
        </p:nvPicPr>
        <p:blipFill>
          <a:blip r:embed="rId3">
            <a:extLst>
              <a:ext uri="{28A0092B-C50C-407E-A947-70E740481C1C}">
                <a14:useLocalDpi xmlns:a14="http://schemas.microsoft.com/office/drawing/2010/main" val="0"/>
              </a:ext>
            </a:extLst>
          </a:blip>
          <a:srcRect t="50093"/>
          <a:stretch/>
        </p:blipFill>
        <p:spPr>
          <a:xfrm>
            <a:off x="649" y="4926493"/>
            <a:ext cx="6858000" cy="2566730"/>
          </a:xfrm>
          <a:prstGeom prst="rect">
            <a:avLst/>
          </a:prstGeom>
        </p:spPr>
      </p:pic>
      <p:grpSp>
        <p:nvGrpSpPr>
          <p:cNvPr id="8" name="グループ化 7">
            <a:extLst>
              <a:ext uri="{FF2B5EF4-FFF2-40B4-BE49-F238E27FC236}">
                <a16:creationId xmlns:a16="http://schemas.microsoft.com/office/drawing/2014/main" id="{AD7BB432-EBD0-7144-CD2B-51E93F767373}"/>
              </a:ext>
            </a:extLst>
          </p:cNvPr>
          <p:cNvGrpSpPr/>
          <p:nvPr/>
        </p:nvGrpSpPr>
        <p:grpSpPr>
          <a:xfrm>
            <a:off x="-21808" y="8809862"/>
            <a:ext cx="6879808" cy="198307"/>
            <a:chOff x="-10904" y="8127476"/>
            <a:chExt cx="6879808" cy="198307"/>
          </a:xfrm>
        </p:grpSpPr>
        <p:cxnSp>
          <p:nvCxnSpPr>
            <p:cNvPr id="9" name="直線コネクタ 8">
              <a:extLst>
                <a:ext uri="{FF2B5EF4-FFF2-40B4-BE49-F238E27FC236}">
                  <a16:creationId xmlns:a16="http://schemas.microsoft.com/office/drawing/2014/main" id="{8E3B49AC-C56B-A8F1-22E2-63CDAFAED7AF}"/>
                </a:ext>
              </a:extLst>
            </p:cNvPr>
            <p:cNvCxnSpPr>
              <a:cxnSpLocks/>
            </p:cNvCxnSpPr>
            <p:nvPr/>
          </p:nvCxnSpPr>
          <p:spPr>
            <a:xfrm>
              <a:off x="-10904" y="8228597"/>
              <a:ext cx="6879808"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E756D33A-BDCC-3CAD-24AD-F5F52B0E3DF0}"/>
                </a:ext>
              </a:extLst>
            </p:cNvPr>
            <p:cNvSpPr/>
            <p:nvPr/>
          </p:nvSpPr>
          <p:spPr>
            <a:xfrm>
              <a:off x="2211236" y="8127476"/>
              <a:ext cx="2599636" cy="198307"/>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spc="600" dirty="0">
                  <a:solidFill>
                    <a:schemeClr val="tx1"/>
                  </a:solidFill>
                </a:rPr>
                <a:t>申込用紙✂切り取り</a:t>
              </a:r>
            </a:p>
          </p:txBody>
        </p:sp>
      </p:grpSp>
      <p:sp>
        <p:nvSpPr>
          <p:cNvPr id="11" name="テキスト ボックス 10">
            <a:extLst>
              <a:ext uri="{FF2B5EF4-FFF2-40B4-BE49-F238E27FC236}">
                <a16:creationId xmlns:a16="http://schemas.microsoft.com/office/drawing/2014/main" id="{8E916956-121D-5344-72C3-959CD3AAED07}"/>
              </a:ext>
            </a:extLst>
          </p:cNvPr>
          <p:cNvSpPr txBox="1"/>
          <p:nvPr/>
        </p:nvSpPr>
        <p:spPr>
          <a:xfrm>
            <a:off x="184253" y="8929837"/>
            <a:ext cx="6688314" cy="1000659"/>
          </a:xfrm>
          <a:prstGeom prst="rect">
            <a:avLst/>
          </a:prstGeom>
          <a:noFill/>
        </p:spPr>
        <p:txBody>
          <a:bodyPr wrap="square" rtlCol="0">
            <a:spAutoFit/>
          </a:bodyPr>
          <a:lstStyle/>
          <a:p>
            <a:pPr>
              <a:lnSpc>
                <a:spcPts val="1800"/>
              </a:lnSpc>
            </a:pPr>
            <a:r>
              <a:rPr kumimoji="1" lang="ja-JP" altLang="en-US" sz="1200" spc="-150" dirty="0">
                <a:solidFill>
                  <a:srgbClr val="3C3D3E"/>
                </a:solidFill>
              </a:rPr>
              <a:t>◆お名前（ふりがな）：</a:t>
            </a:r>
            <a:r>
              <a:rPr kumimoji="1" lang="ja-JP" altLang="en-US" sz="1200" u="sng" spc="-150" dirty="0">
                <a:solidFill>
                  <a:srgbClr val="3C3D3E"/>
                </a:solidFill>
              </a:rPr>
              <a:t>　　　　　　　　　　　　　　　　</a:t>
            </a:r>
            <a:r>
              <a:rPr kumimoji="1" lang="ja-JP" altLang="en-US" sz="1200" spc="-150" dirty="0">
                <a:solidFill>
                  <a:srgbClr val="3C3D3E"/>
                </a:solidFill>
              </a:rPr>
              <a:t>　◆年齢：</a:t>
            </a:r>
            <a:r>
              <a:rPr kumimoji="1" lang="ja-JP" altLang="en-US" sz="1200" u="sng" spc="-150" dirty="0">
                <a:solidFill>
                  <a:srgbClr val="3C3D3E"/>
                </a:solidFill>
              </a:rPr>
              <a:t>　　　歳</a:t>
            </a:r>
            <a:r>
              <a:rPr kumimoji="1" lang="ja-JP" altLang="en-US" sz="1200" spc="-150" dirty="0">
                <a:solidFill>
                  <a:srgbClr val="3C3D3E"/>
                </a:solidFill>
              </a:rPr>
              <a:t>　   　　　</a:t>
            </a:r>
            <a:r>
              <a:rPr kumimoji="1" lang="en-US" altLang="ja-JP" sz="1000" spc="-150" dirty="0">
                <a:solidFill>
                  <a:srgbClr val="3C3D3E"/>
                </a:solidFill>
              </a:rPr>
              <a:t>【R7</a:t>
            </a:r>
            <a:r>
              <a:rPr kumimoji="1" lang="ja-JP" altLang="en-US" sz="1000" spc="-150" dirty="0">
                <a:solidFill>
                  <a:srgbClr val="3C3D3E"/>
                </a:solidFill>
              </a:rPr>
              <a:t> 野鳥講座</a:t>
            </a:r>
            <a:r>
              <a:rPr kumimoji="1" lang="en-US" altLang="ja-JP" sz="1000" spc="-150" dirty="0">
                <a:solidFill>
                  <a:srgbClr val="3C3D3E"/>
                </a:solidFill>
              </a:rPr>
              <a:t>】</a:t>
            </a:r>
          </a:p>
          <a:p>
            <a:pPr>
              <a:lnSpc>
                <a:spcPts val="1800"/>
              </a:lnSpc>
            </a:pPr>
            <a:r>
              <a:rPr kumimoji="1" lang="ja-JP" altLang="en-US" sz="1200" spc="-150" dirty="0">
                <a:solidFill>
                  <a:srgbClr val="3C3D3E"/>
                </a:solidFill>
              </a:rPr>
              <a:t>◆ご住所：〒</a:t>
            </a:r>
            <a:r>
              <a:rPr kumimoji="1" lang="ja-JP" altLang="en-US" sz="1200" u="sng" spc="-150" dirty="0">
                <a:solidFill>
                  <a:srgbClr val="3C3D3E"/>
                </a:solidFill>
              </a:rPr>
              <a:t>　　　　　　　　　　　　　　　　　　　　　　　　　　　　　　</a:t>
            </a:r>
            <a:r>
              <a:rPr kumimoji="1" lang="ja-JP" altLang="en-US" sz="1200" u="sng" spc="-150" dirty="0">
                <a:solidFill>
                  <a:schemeClr val="bg1"/>
                </a:solidFill>
              </a:rPr>
              <a:t>０</a:t>
            </a:r>
            <a:endParaRPr kumimoji="1" lang="en-US" altLang="ja-JP" sz="1200" u="sng" spc="-150" dirty="0">
              <a:solidFill>
                <a:schemeClr val="bg1"/>
              </a:solidFill>
            </a:endParaRPr>
          </a:p>
          <a:p>
            <a:pPr>
              <a:lnSpc>
                <a:spcPts val="1800"/>
              </a:lnSpc>
            </a:pPr>
            <a:r>
              <a:rPr kumimoji="1" lang="ja-JP" altLang="en-US" sz="1200" spc="-150" dirty="0">
                <a:solidFill>
                  <a:srgbClr val="3C3D3E"/>
                </a:solidFill>
              </a:rPr>
              <a:t>◆電話番号：</a:t>
            </a:r>
            <a:r>
              <a:rPr kumimoji="1" lang="ja-JP" altLang="en-US" sz="1200" u="sng" spc="-150" dirty="0">
                <a:solidFill>
                  <a:srgbClr val="3C3D3E"/>
                </a:solidFill>
              </a:rPr>
              <a:t>　　　　（　　　　　　　）　　　　　　</a:t>
            </a:r>
            <a:r>
              <a:rPr kumimoji="1" lang="ja-JP" altLang="en-US" sz="1200" u="sng" spc="-150" dirty="0">
                <a:solidFill>
                  <a:schemeClr val="bg1"/>
                </a:solidFill>
              </a:rPr>
              <a:t>０　　</a:t>
            </a:r>
            <a:r>
              <a:rPr kumimoji="1" lang="ja-JP" altLang="en-US" sz="1200" spc="-150" dirty="0">
                <a:solidFill>
                  <a:srgbClr val="3C3D3E"/>
                </a:solidFill>
              </a:rPr>
              <a:t>　</a:t>
            </a:r>
            <a:r>
              <a:rPr kumimoji="1" lang="ja-JP" altLang="en-US" sz="900" spc="-150" dirty="0">
                <a:solidFill>
                  <a:srgbClr val="3C3D3E"/>
                </a:solidFill>
              </a:rPr>
              <a:t>　　　　　　　　</a:t>
            </a:r>
            <a:endParaRPr kumimoji="1" lang="en-US" altLang="ja-JP" sz="900" spc="-150" dirty="0">
              <a:solidFill>
                <a:srgbClr val="3C3D3E"/>
              </a:solidFill>
            </a:endParaRPr>
          </a:p>
          <a:p>
            <a:pPr>
              <a:lnSpc>
                <a:spcPts val="1800"/>
              </a:lnSpc>
            </a:pPr>
            <a:r>
              <a:rPr kumimoji="1" lang="ja-JP" altLang="en-US" sz="1200" spc="-150" dirty="0">
                <a:solidFill>
                  <a:srgbClr val="3C3D3E"/>
                </a:solidFill>
              </a:rPr>
              <a:t>◆メールアドレス：</a:t>
            </a:r>
            <a:r>
              <a:rPr kumimoji="1" lang="ja-JP" altLang="en-US" sz="1200" u="sng" spc="-150" dirty="0">
                <a:solidFill>
                  <a:srgbClr val="3C3D3E"/>
                </a:solidFill>
              </a:rPr>
              <a:t>　　　　　　　　　　　　　　　　　　　　　　　　　　　</a:t>
            </a:r>
            <a:r>
              <a:rPr kumimoji="1" lang="ja-JP" altLang="en-US" sz="1200" u="sng" spc="-150" dirty="0">
                <a:solidFill>
                  <a:schemeClr val="bg1"/>
                </a:solidFill>
              </a:rPr>
              <a:t>０</a:t>
            </a:r>
          </a:p>
        </p:txBody>
      </p:sp>
      <p:graphicFrame>
        <p:nvGraphicFramePr>
          <p:cNvPr id="12" name="表 110">
            <a:extLst>
              <a:ext uri="{FF2B5EF4-FFF2-40B4-BE49-F238E27FC236}">
                <a16:creationId xmlns:a16="http://schemas.microsoft.com/office/drawing/2014/main" id="{DB982302-4C41-8101-31B2-A0F73E694265}"/>
              </a:ext>
            </a:extLst>
          </p:cNvPr>
          <p:cNvGraphicFramePr>
            <a:graphicFrameLocks noGrp="1"/>
          </p:cNvGraphicFramePr>
          <p:nvPr>
            <p:extLst>
              <p:ext uri="{D42A27DB-BD31-4B8C-83A1-F6EECF244321}">
                <p14:modId xmlns:p14="http://schemas.microsoft.com/office/powerpoint/2010/main" val="1154541991"/>
              </p:ext>
            </p:extLst>
          </p:nvPr>
        </p:nvGraphicFramePr>
        <p:xfrm>
          <a:off x="5512497" y="9183839"/>
          <a:ext cx="1225156" cy="552426"/>
        </p:xfrm>
        <a:graphic>
          <a:graphicData uri="http://schemas.openxmlformats.org/drawingml/2006/table">
            <a:tbl>
              <a:tblPr firstRow="1" bandRow="1">
                <a:tableStyleId>{5C22544A-7EE6-4342-B048-85BDC9FD1C3A}</a:tableStyleId>
              </a:tblPr>
              <a:tblGrid>
                <a:gridCol w="616687">
                  <a:extLst>
                    <a:ext uri="{9D8B030D-6E8A-4147-A177-3AD203B41FA5}">
                      <a16:colId xmlns:a16="http://schemas.microsoft.com/office/drawing/2014/main" val="435505933"/>
                    </a:ext>
                  </a:extLst>
                </a:gridCol>
                <a:gridCol w="608469">
                  <a:extLst>
                    <a:ext uri="{9D8B030D-6E8A-4147-A177-3AD203B41FA5}">
                      <a16:colId xmlns:a16="http://schemas.microsoft.com/office/drawing/2014/main" val="3286115836"/>
                    </a:ext>
                  </a:extLst>
                </a:gridCol>
              </a:tblGrid>
              <a:tr h="154842">
                <a:tc>
                  <a:txBody>
                    <a:bodyPr/>
                    <a:lstStyle/>
                    <a:p>
                      <a:pPr algn="ctr"/>
                      <a:r>
                        <a:rPr kumimoji="1" lang="ja-JP" altLang="en-US" sz="800" b="0" dirty="0">
                          <a:solidFill>
                            <a:srgbClr val="3C3D3E"/>
                          </a:solidFill>
                          <a:latin typeface="ＭＳ 明朝" panose="02020609040205080304" pitchFamily="17" charset="-128"/>
                          <a:ea typeface="ＭＳ 明朝" panose="02020609040205080304" pitchFamily="17" charset="-128"/>
                        </a:rPr>
                        <a:t>受付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a:solidFill>
                            <a:srgbClr val="3C3D3E"/>
                          </a:solidFill>
                          <a:latin typeface="ＭＳ 明朝" panose="02020609040205080304" pitchFamily="17" charset="-128"/>
                          <a:ea typeface="ＭＳ 明朝" panose="02020609040205080304" pitchFamily="17" charset="-128"/>
                        </a:rPr>
                        <a:t>連絡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214401"/>
                  </a:ext>
                </a:extLst>
              </a:tr>
              <a:tr h="339066">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471539"/>
                  </a:ext>
                </a:extLst>
              </a:tr>
            </a:tbl>
          </a:graphicData>
        </a:graphic>
      </p:graphicFrame>
      <p:sp>
        <p:nvSpPr>
          <p:cNvPr id="13" name="テキスト ボックス 12">
            <a:extLst>
              <a:ext uri="{FF2B5EF4-FFF2-40B4-BE49-F238E27FC236}">
                <a16:creationId xmlns:a16="http://schemas.microsoft.com/office/drawing/2014/main" id="{962FDE70-CA50-3F5F-4094-0C3FB5EB820D}"/>
              </a:ext>
            </a:extLst>
          </p:cNvPr>
          <p:cNvSpPr txBox="1"/>
          <p:nvPr/>
        </p:nvSpPr>
        <p:spPr>
          <a:xfrm>
            <a:off x="394443" y="7621745"/>
            <a:ext cx="5392498" cy="739113"/>
          </a:xfrm>
          <a:prstGeom prst="rect">
            <a:avLst/>
          </a:prstGeom>
          <a:noFill/>
        </p:spPr>
        <p:txBody>
          <a:bodyPr wrap="square" rtlCol="0">
            <a:spAutoFit/>
          </a:bodyPr>
          <a:lstStyle/>
          <a:p>
            <a:pPr algn="ctr">
              <a:lnSpc>
                <a:spcPts val="1320"/>
              </a:lnSpc>
            </a:pPr>
            <a:r>
              <a:rPr kumimoji="1" lang="ja-JP" altLang="en-US" sz="1100" b="1" dirty="0">
                <a:solidFill>
                  <a:srgbClr val="3C3D3E"/>
                </a:solidFill>
                <a:latin typeface="HG丸ｺﾞｼｯｸM-PRO" panose="020F0600000000000000" pitchFamily="50" charset="-128"/>
                <a:ea typeface="HG丸ｺﾞｼｯｸM-PRO" panose="020F0600000000000000" pitchFamily="50" charset="-128"/>
              </a:rPr>
              <a:t>　　　</a:t>
            </a:r>
            <a:endParaRPr kumimoji="1" lang="en-US" altLang="ja-JP" sz="1100" b="1" dirty="0">
              <a:solidFill>
                <a:srgbClr val="3C3D3E"/>
              </a:solidFill>
              <a:latin typeface="HG丸ｺﾞｼｯｸM-PRO" panose="020F0600000000000000" pitchFamily="50" charset="-128"/>
              <a:ea typeface="HG丸ｺﾞｼｯｸM-PRO" panose="020F0600000000000000" pitchFamily="50" charset="-128"/>
            </a:endParaRPr>
          </a:p>
          <a:p>
            <a:pPr>
              <a:lnSpc>
                <a:spcPts val="1320"/>
              </a:lnSpc>
            </a:pPr>
            <a:r>
              <a:rPr kumimoji="1" lang="ja-JP" altLang="en-US" sz="1000" dirty="0">
                <a:solidFill>
                  <a:srgbClr val="3C3D3E"/>
                </a:solidFill>
                <a:latin typeface="HG丸ｺﾞｼｯｸM-PRO" panose="020F0600000000000000" pitchFamily="50" charset="-128"/>
                <a:ea typeface="HG丸ｺﾞｼｯｸM-PRO" panose="020F0600000000000000" pitchFamily="50" charset="-128"/>
              </a:rPr>
              <a:t>◇窓　口：申込用紙を記入の上、阿佐谷地域区民センター受付へ提出</a:t>
            </a:r>
            <a:endParaRPr kumimoji="1" lang="en-US" altLang="ja-JP" sz="1000" dirty="0">
              <a:solidFill>
                <a:srgbClr val="3C3D3E"/>
              </a:solidFill>
              <a:latin typeface="HG丸ｺﾞｼｯｸM-PRO" panose="020F0600000000000000" pitchFamily="50" charset="-128"/>
              <a:ea typeface="HG丸ｺﾞｼｯｸM-PRO" panose="020F0600000000000000" pitchFamily="50" charset="-128"/>
            </a:endParaRPr>
          </a:p>
          <a:p>
            <a:pPr>
              <a:lnSpc>
                <a:spcPts val="1320"/>
              </a:lnSpc>
            </a:pPr>
            <a:r>
              <a:rPr kumimoji="1" lang="ja-JP" altLang="en-US" sz="1000" dirty="0">
                <a:solidFill>
                  <a:srgbClr val="3C3D3E"/>
                </a:solidFill>
                <a:latin typeface="HG丸ｺﾞｼｯｸM-PRO" panose="020F0600000000000000" pitchFamily="50" charset="-128"/>
                <a:ea typeface="HG丸ｺﾞｼｯｸM-PRO" panose="020F0600000000000000" pitchFamily="50" charset="-128"/>
              </a:rPr>
              <a:t>◇メール：申込用紙の内容を</a:t>
            </a:r>
            <a:r>
              <a:rPr kumimoji="1" lang="en-US" altLang="ja-JP" sz="1000" dirty="0">
                <a:solidFill>
                  <a:srgbClr val="3C3D3E"/>
                </a:solidFill>
                <a:latin typeface="HG丸ｺﾞｼｯｸM-PRO" panose="020F0600000000000000" pitchFamily="50" charset="-128"/>
                <a:ea typeface="HG丸ｺﾞｼｯｸM-PRO" panose="020F0600000000000000" pitchFamily="50" charset="-128"/>
              </a:rPr>
              <a:t>【</a:t>
            </a:r>
            <a:r>
              <a:rPr kumimoji="1" lang="en-US" altLang="ja-JP" sz="1000" dirty="0">
                <a:solidFill>
                  <a:srgbClr val="3C3D3E"/>
                </a:solidFill>
                <a:latin typeface="HGSｺﾞｼｯｸM" panose="020B0600000000000000" pitchFamily="50" charset="-128"/>
                <a:ea typeface="HGSｺﾞｼｯｸM" panose="020B0600000000000000" pitchFamily="50" charset="-128"/>
              </a:rPr>
              <a:t>entry@ochk-asagaya-center.jp</a:t>
            </a:r>
            <a:r>
              <a:rPr kumimoji="1" lang="en-US" altLang="ja-JP" sz="1000" dirty="0">
                <a:solidFill>
                  <a:srgbClr val="3C3D3E"/>
                </a:solidFill>
                <a:latin typeface="HG丸ｺﾞｼｯｸM-PRO" panose="020F0600000000000000" pitchFamily="50" charset="-128"/>
                <a:ea typeface="HG丸ｺﾞｼｯｸM-PRO" panose="020F0600000000000000" pitchFamily="50" charset="-128"/>
              </a:rPr>
              <a:t>】</a:t>
            </a:r>
            <a:r>
              <a:rPr kumimoji="1" lang="ja-JP" altLang="en-US" sz="1000" dirty="0">
                <a:solidFill>
                  <a:srgbClr val="3C3D3E"/>
                </a:solidFill>
                <a:latin typeface="HG丸ｺﾞｼｯｸM-PRO" panose="020F0600000000000000" pitchFamily="50" charset="-128"/>
                <a:ea typeface="HG丸ｺﾞｼｯｸM-PRO" panose="020F0600000000000000" pitchFamily="50" charset="-128"/>
              </a:rPr>
              <a:t>へ送信</a:t>
            </a:r>
            <a:endParaRPr kumimoji="1" lang="en-US" altLang="ja-JP" sz="1000" dirty="0">
              <a:solidFill>
                <a:srgbClr val="3C3D3E"/>
              </a:solidFill>
              <a:latin typeface="HG丸ｺﾞｼｯｸM-PRO" panose="020F0600000000000000" pitchFamily="50" charset="-128"/>
              <a:ea typeface="HG丸ｺﾞｼｯｸM-PRO" panose="020F0600000000000000" pitchFamily="50" charset="-128"/>
            </a:endParaRPr>
          </a:p>
          <a:p>
            <a:pPr>
              <a:lnSpc>
                <a:spcPts val="1320"/>
              </a:lnSpc>
            </a:pPr>
            <a:r>
              <a:rPr kumimoji="1" lang="ja-JP" altLang="en-US" sz="1000" dirty="0">
                <a:solidFill>
                  <a:srgbClr val="3C3D3E"/>
                </a:solidFill>
                <a:latin typeface="HG丸ｺﾞｼｯｸM-PRO" panose="020F0600000000000000" pitchFamily="50" charset="-128"/>
                <a:ea typeface="HG丸ｺﾞｼｯｸM-PRO" panose="020F0600000000000000" pitchFamily="50" charset="-128"/>
              </a:rPr>
              <a:t>◇</a:t>
            </a:r>
            <a:r>
              <a:rPr kumimoji="1" lang="en-US" altLang="ja-JP" sz="1000" dirty="0">
                <a:solidFill>
                  <a:srgbClr val="3C3D3E"/>
                </a:solidFill>
                <a:latin typeface="HG丸ｺﾞｼｯｸM-PRO" panose="020F0600000000000000" pitchFamily="50" charset="-128"/>
                <a:ea typeface="HG丸ｺﾞｼｯｸM-PRO" panose="020F0600000000000000" pitchFamily="50" charset="-128"/>
              </a:rPr>
              <a:t>QR</a:t>
            </a:r>
            <a:r>
              <a:rPr kumimoji="1" lang="ja-JP" altLang="en-US" sz="1000" dirty="0">
                <a:solidFill>
                  <a:srgbClr val="3C3D3E"/>
                </a:solidFill>
                <a:latin typeface="HG丸ｺﾞｼｯｸM-PRO" panose="020F0600000000000000" pitchFamily="50" charset="-128"/>
                <a:ea typeface="HG丸ｺﾞｼｯｸM-PRO" panose="020F0600000000000000" pitchFamily="50" charset="-128"/>
              </a:rPr>
              <a:t>コード　　　　</a:t>
            </a:r>
            <a:r>
              <a:rPr kumimoji="1" lang="en-US" altLang="ja-JP" sz="1000" dirty="0">
                <a:solidFill>
                  <a:srgbClr val="3C3D3E"/>
                </a:solidFill>
                <a:latin typeface="HG丸ｺﾞｼｯｸM-PRO" panose="020F0600000000000000" pitchFamily="50" charset="-128"/>
                <a:ea typeface="HG丸ｺﾞｼｯｸM-PRO" panose="020F0600000000000000" pitchFamily="50" charset="-128"/>
              </a:rPr>
              <a:t> </a:t>
            </a:r>
            <a:r>
              <a:rPr kumimoji="1" lang="ja-JP" altLang="en-US" sz="1000" dirty="0">
                <a:solidFill>
                  <a:srgbClr val="3C3D3E"/>
                </a:solidFill>
                <a:latin typeface="HG丸ｺﾞｼｯｸM-PRO" panose="020F0600000000000000" pitchFamily="50" charset="-128"/>
                <a:ea typeface="HG丸ｺﾞｼｯｸM-PRO" panose="020F0600000000000000" pitchFamily="50" charset="-128"/>
              </a:rPr>
              <a:t>　←申込みフォームに繋がります</a:t>
            </a:r>
            <a:endParaRPr kumimoji="1" lang="en-US" altLang="ja-JP" sz="1000" dirty="0">
              <a:solidFill>
                <a:srgbClr val="3C3D3E"/>
              </a:solidFill>
              <a:latin typeface="HG丸ｺﾞｼｯｸM-PRO" panose="020F0600000000000000" pitchFamily="50" charset="-128"/>
              <a:ea typeface="HG丸ｺﾞｼｯｸM-PRO" panose="020F0600000000000000" pitchFamily="50" charset="-128"/>
            </a:endParaRPr>
          </a:p>
        </p:txBody>
      </p:sp>
      <p:sp>
        <p:nvSpPr>
          <p:cNvPr id="14" name="正方形/長方形 13">
            <a:extLst>
              <a:ext uri="{FF2B5EF4-FFF2-40B4-BE49-F238E27FC236}">
                <a16:creationId xmlns:a16="http://schemas.microsoft.com/office/drawing/2014/main" id="{BCF0CA4F-07BC-E3B6-1C86-7C846D01A7E9}"/>
              </a:ext>
            </a:extLst>
          </p:cNvPr>
          <p:cNvSpPr/>
          <p:nvPr/>
        </p:nvSpPr>
        <p:spPr>
          <a:xfrm>
            <a:off x="-2452" y="7469343"/>
            <a:ext cx="6875019" cy="327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申 込 方 法　　　　</a:t>
            </a:r>
          </a:p>
        </p:txBody>
      </p:sp>
      <p:sp>
        <p:nvSpPr>
          <p:cNvPr id="15" name="テキスト ボックス 14">
            <a:extLst>
              <a:ext uri="{FF2B5EF4-FFF2-40B4-BE49-F238E27FC236}">
                <a16:creationId xmlns:a16="http://schemas.microsoft.com/office/drawing/2014/main" id="{4E39435D-12D5-67FF-9CAD-94679099BAFF}"/>
              </a:ext>
            </a:extLst>
          </p:cNvPr>
          <p:cNvSpPr txBox="1"/>
          <p:nvPr/>
        </p:nvSpPr>
        <p:spPr>
          <a:xfrm>
            <a:off x="1780860" y="8524945"/>
            <a:ext cx="4445420" cy="307777"/>
          </a:xfrm>
          <a:prstGeom prst="rect">
            <a:avLst/>
          </a:prstGeom>
          <a:noFill/>
        </p:spPr>
        <p:txBody>
          <a:bodyPr wrap="square" rtlCol="0">
            <a:spAutoFit/>
          </a:bodyPr>
          <a:lstStyle/>
          <a:p>
            <a:r>
              <a:rPr kumimoji="1" lang="en-US" altLang="ja-JP" sz="700" dirty="0">
                <a:solidFill>
                  <a:srgbClr val="3C3D3E"/>
                </a:solidFill>
                <a:latin typeface="HGSｺﾞｼｯｸM" panose="020B0600000000000000" pitchFamily="50" charset="-128"/>
                <a:ea typeface="HGSｺﾞｼｯｸM" panose="020B0600000000000000" pitchFamily="50" charset="-128"/>
              </a:rPr>
              <a:t>※</a:t>
            </a:r>
            <a:r>
              <a:rPr kumimoji="1" lang="ja-JP" altLang="en-US" sz="700" dirty="0">
                <a:solidFill>
                  <a:srgbClr val="3C3D3E"/>
                </a:solidFill>
                <a:latin typeface="HGSｺﾞｼｯｸM" panose="020B0600000000000000" pitchFamily="50" charset="-128"/>
                <a:ea typeface="HGSｺﾞｼｯｸM" panose="020B0600000000000000" pitchFamily="50" charset="-128"/>
              </a:rPr>
              <a:t>申し込み後、開催１０日前までにメール（</a:t>
            </a:r>
            <a:r>
              <a:rPr kumimoji="1" lang="en-US" altLang="ja-JP" sz="700" dirty="0">
                <a:solidFill>
                  <a:srgbClr val="3C3D3E"/>
                </a:solidFill>
                <a:latin typeface="HGSｺﾞｼｯｸM" panose="020B0600000000000000" pitchFamily="50" charset="-128"/>
                <a:ea typeface="HGSｺﾞｼｯｸM" panose="020B0600000000000000" pitchFamily="50" charset="-128"/>
              </a:rPr>
              <a:t>entry@ochk-asagaya-center.jp</a:t>
            </a:r>
            <a:r>
              <a:rPr kumimoji="1" lang="ja-JP" altLang="en-US" sz="700" dirty="0">
                <a:solidFill>
                  <a:srgbClr val="3C3D3E"/>
                </a:solidFill>
                <a:latin typeface="HGSｺﾞｼｯｸM" panose="020B0600000000000000" pitchFamily="50" charset="-128"/>
                <a:ea typeface="HGSｺﾞｼｯｸM" panose="020B0600000000000000" pitchFamily="50" charset="-128"/>
              </a:rPr>
              <a:t>）よりご連絡いたします。</a:t>
            </a:r>
            <a:endParaRPr kumimoji="1" lang="en-US" altLang="ja-JP" sz="700" dirty="0">
              <a:solidFill>
                <a:srgbClr val="3C3D3E"/>
              </a:solidFill>
              <a:latin typeface="HGSｺﾞｼｯｸM" panose="020B0600000000000000" pitchFamily="50" charset="-128"/>
              <a:ea typeface="HGSｺﾞｼｯｸM" panose="020B0600000000000000" pitchFamily="50" charset="-128"/>
            </a:endParaRPr>
          </a:p>
          <a:p>
            <a:r>
              <a:rPr kumimoji="1" lang="ja-JP" altLang="en-US" sz="700" dirty="0">
                <a:solidFill>
                  <a:srgbClr val="3C3D3E"/>
                </a:solidFill>
                <a:latin typeface="HGSｺﾞｼｯｸM" panose="020B0600000000000000" pitchFamily="50" charset="-128"/>
                <a:ea typeface="HGSｺﾞｼｯｸM" panose="020B0600000000000000" pitchFamily="50" charset="-128"/>
              </a:rPr>
              <a:t>　メールアドレス未記入の方は阿佐谷地域区民センター</a:t>
            </a:r>
            <a:r>
              <a:rPr kumimoji="1" lang="en-US" altLang="ja-JP" sz="700" dirty="0">
                <a:solidFill>
                  <a:srgbClr val="3C3D3E"/>
                </a:solidFill>
                <a:latin typeface="HGSｺﾞｼｯｸM" panose="020B0600000000000000" pitchFamily="50" charset="-128"/>
                <a:ea typeface="HGSｺﾞｼｯｸM" panose="020B0600000000000000" pitchFamily="50" charset="-128"/>
              </a:rPr>
              <a:t>(03-5356-9501)</a:t>
            </a:r>
            <a:r>
              <a:rPr kumimoji="1" lang="ja-JP" altLang="en-US" sz="700" dirty="0">
                <a:solidFill>
                  <a:srgbClr val="3C3D3E"/>
                </a:solidFill>
                <a:latin typeface="HGSｺﾞｼｯｸM" panose="020B0600000000000000" pitchFamily="50" charset="-128"/>
                <a:ea typeface="HGSｺﾞｼｯｸM" panose="020B0600000000000000" pitchFamily="50" charset="-128"/>
              </a:rPr>
              <a:t>よりお電話いたします。</a:t>
            </a:r>
          </a:p>
        </p:txBody>
      </p:sp>
      <p:sp>
        <p:nvSpPr>
          <p:cNvPr id="16" name="テキスト ボックス 15">
            <a:extLst>
              <a:ext uri="{FF2B5EF4-FFF2-40B4-BE49-F238E27FC236}">
                <a16:creationId xmlns:a16="http://schemas.microsoft.com/office/drawing/2014/main" id="{1E5D5ABD-7DA3-FC8E-3387-91E391C86A7A}"/>
              </a:ext>
            </a:extLst>
          </p:cNvPr>
          <p:cNvSpPr txBox="1"/>
          <p:nvPr/>
        </p:nvSpPr>
        <p:spPr>
          <a:xfrm>
            <a:off x="3605117" y="7474618"/>
            <a:ext cx="3132826" cy="296813"/>
          </a:xfrm>
          <a:prstGeom prst="rect">
            <a:avLst/>
          </a:prstGeom>
          <a:noFill/>
        </p:spPr>
        <p:txBody>
          <a:bodyPr wrap="square">
            <a:spAutoFit/>
          </a:bodyPr>
          <a:lstStyle/>
          <a:p>
            <a:pPr algn="ctr">
              <a:lnSpc>
                <a:spcPct val="150000"/>
              </a:lnSpc>
            </a:pPr>
            <a:r>
              <a:rPr kumimoji="1" lang="ja-JP" altLang="en-US" sz="1050" dirty="0">
                <a:latin typeface="HGPｺﾞｼｯｸM" panose="020B0600000000000000" pitchFamily="50" charset="-128"/>
                <a:ea typeface="HGPｺﾞｼｯｸM" panose="020B0600000000000000" pitchFamily="50" charset="-128"/>
              </a:rPr>
              <a:t>申込期間：</a:t>
            </a:r>
            <a:r>
              <a:rPr kumimoji="1" lang="en-US" altLang="ja-JP" sz="1050" dirty="0">
                <a:latin typeface="HGPｺﾞｼｯｸM" panose="020B0600000000000000" pitchFamily="50" charset="-128"/>
                <a:ea typeface="HGPｺﾞｼｯｸM" panose="020B0600000000000000" pitchFamily="50" charset="-128"/>
              </a:rPr>
              <a:t>4/15(</a:t>
            </a:r>
            <a:r>
              <a:rPr kumimoji="1" lang="ja-JP" altLang="en-US" sz="1050" dirty="0">
                <a:latin typeface="HGPｺﾞｼｯｸM" panose="020B0600000000000000" pitchFamily="50" charset="-128"/>
                <a:ea typeface="HGPｺﾞｼｯｸM" panose="020B0600000000000000" pitchFamily="50" charset="-128"/>
              </a:rPr>
              <a:t>火</a:t>
            </a:r>
            <a:r>
              <a:rPr kumimoji="1" lang="en-US" altLang="ja-JP" sz="1050" dirty="0">
                <a:latin typeface="HGPｺﾞｼｯｸM" panose="020B0600000000000000" pitchFamily="50" charset="-128"/>
                <a:ea typeface="HGPｺﾞｼｯｸM" panose="020B0600000000000000" pitchFamily="50" charset="-128"/>
              </a:rPr>
              <a:t>)</a:t>
            </a:r>
            <a:r>
              <a:rPr kumimoji="1" lang="ja-JP" altLang="en-US" sz="1050" dirty="0">
                <a:latin typeface="HGPｺﾞｼｯｸM" panose="020B0600000000000000" pitchFamily="50" charset="-128"/>
                <a:ea typeface="HGPｺﾞｼｯｸM" panose="020B0600000000000000" pitchFamily="50" charset="-128"/>
              </a:rPr>
              <a:t>～</a:t>
            </a:r>
            <a:r>
              <a:rPr kumimoji="1" lang="en-US" altLang="ja-JP" sz="1050" dirty="0">
                <a:latin typeface="HGPｺﾞｼｯｸM" panose="020B0600000000000000" pitchFamily="50" charset="-128"/>
                <a:ea typeface="HGPｺﾞｼｯｸM" panose="020B0600000000000000" pitchFamily="50" charset="-128"/>
              </a:rPr>
              <a:t>5/5</a:t>
            </a:r>
            <a:r>
              <a:rPr kumimoji="1" lang="ja-JP" altLang="en-US" sz="1050" dirty="0">
                <a:latin typeface="HGPｺﾞｼｯｸM" panose="020B0600000000000000" pitchFamily="50" charset="-128"/>
                <a:ea typeface="HGPｺﾞｼｯｸM" panose="020B0600000000000000" pitchFamily="50" charset="-128"/>
              </a:rPr>
              <a:t>（月）必着</a:t>
            </a:r>
            <a:endParaRPr kumimoji="1" lang="en-US" altLang="ja-JP" sz="1050" u="sng" dirty="0">
              <a:latin typeface="HGPｺﾞｼｯｸM" panose="020B0600000000000000" pitchFamily="50" charset="-128"/>
              <a:ea typeface="HGPｺﾞｼｯｸM" panose="020B0600000000000000" pitchFamily="50" charset="-128"/>
            </a:endParaRPr>
          </a:p>
        </p:txBody>
      </p:sp>
      <p:sp>
        <p:nvSpPr>
          <p:cNvPr id="17" name="正方形/長方形 16">
            <a:extLst>
              <a:ext uri="{FF2B5EF4-FFF2-40B4-BE49-F238E27FC236}">
                <a16:creationId xmlns:a16="http://schemas.microsoft.com/office/drawing/2014/main" id="{1C3DF245-3D92-46CC-0111-19C703A88B12}"/>
              </a:ext>
            </a:extLst>
          </p:cNvPr>
          <p:cNvSpPr/>
          <p:nvPr/>
        </p:nvSpPr>
        <p:spPr>
          <a:xfrm>
            <a:off x="4040974" y="8218169"/>
            <a:ext cx="2631632" cy="32672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rgbClr val="3C3D3E"/>
                </a:solidFill>
                <a:latin typeface="HG丸ｺﾞｼｯｸM-PRO" panose="020F0600000000000000" pitchFamily="50" charset="-128"/>
                <a:ea typeface="HG丸ｺﾞｼｯｸM-PRO" panose="020F0600000000000000" pitchFamily="50" charset="-128"/>
              </a:rPr>
              <a:t>お問い合わせ：</a:t>
            </a:r>
            <a:r>
              <a:rPr kumimoji="1" lang="ja-JP" altLang="en-US" sz="1000" dirty="0">
                <a:solidFill>
                  <a:schemeClr val="tx1">
                    <a:lumMod val="75000"/>
                    <a:lumOff val="25000"/>
                  </a:schemeClr>
                </a:solidFill>
              </a:rPr>
              <a:t>０３－５３５６－９５０１</a:t>
            </a:r>
            <a:endParaRPr kumimoji="1" lang="en-US" altLang="ja-JP" sz="1000" dirty="0">
              <a:solidFill>
                <a:schemeClr val="tx1">
                  <a:lumMod val="75000"/>
                  <a:lumOff val="25000"/>
                </a:schemeClr>
              </a:solidFill>
            </a:endParaRPr>
          </a:p>
          <a:p>
            <a:pPr algn="ctr"/>
            <a:r>
              <a:rPr kumimoji="1" lang="ja-JP" altLang="en-US" sz="1000" dirty="0">
                <a:solidFill>
                  <a:schemeClr val="tx1">
                    <a:lumMod val="75000"/>
                    <a:lumOff val="25000"/>
                  </a:schemeClr>
                </a:solidFill>
              </a:rPr>
              <a:t>（阿佐谷地域区民センター ）</a:t>
            </a:r>
            <a:endParaRPr kumimoji="1" lang="en-US" altLang="ja-JP" sz="1000" dirty="0">
              <a:solidFill>
                <a:schemeClr val="tx1">
                  <a:lumMod val="75000"/>
                  <a:lumOff val="25000"/>
                </a:schemeClr>
              </a:solidFill>
            </a:endParaRPr>
          </a:p>
        </p:txBody>
      </p:sp>
      <p:pic>
        <p:nvPicPr>
          <p:cNvPr id="18" name="図 17">
            <a:extLst>
              <a:ext uri="{FF2B5EF4-FFF2-40B4-BE49-F238E27FC236}">
                <a16:creationId xmlns:a16="http://schemas.microsoft.com/office/drawing/2014/main" id="{935CE83F-8A72-B9FF-049B-18490BBBD368}"/>
              </a:ext>
            </a:extLst>
          </p:cNvPr>
          <p:cNvPicPr>
            <a:picLocks noChangeAspect="1"/>
          </p:cNvPicPr>
          <p:nvPr/>
        </p:nvPicPr>
        <p:blipFill rotWithShape="1">
          <a:blip r:embed="rId4"/>
          <a:srcRect l="15385" t="40876" r="5576" b="13605"/>
          <a:stretch/>
        </p:blipFill>
        <p:spPr>
          <a:xfrm>
            <a:off x="1250049" y="8177913"/>
            <a:ext cx="580889" cy="595023"/>
          </a:xfrm>
          <a:prstGeom prst="rect">
            <a:avLst/>
          </a:prstGeom>
        </p:spPr>
      </p:pic>
      <p:sp>
        <p:nvSpPr>
          <p:cNvPr id="19" name="テキスト ボックス 18">
            <a:extLst>
              <a:ext uri="{FF2B5EF4-FFF2-40B4-BE49-F238E27FC236}">
                <a16:creationId xmlns:a16="http://schemas.microsoft.com/office/drawing/2014/main" id="{A88E33EE-1788-8F88-2FC5-DAF4569E12F3}"/>
              </a:ext>
            </a:extLst>
          </p:cNvPr>
          <p:cNvSpPr txBox="1"/>
          <p:nvPr/>
        </p:nvSpPr>
        <p:spPr>
          <a:xfrm>
            <a:off x="216482" y="358278"/>
            <a:ext cx="3462807" cy="477054"/>
          </a:xfrm>
          <a:prstGeom prst="rect">
            <a:avLst/>
          </a:prstGeom>
          <a:noFill/>
        </p:spPr>
        <p:txBody>
          <a:bodyPr wrap="none" rtlCol="0">
            <a:spAutoFit/>
          </a:bodyPr>
          <a:lstStyle/>
          <a:p>
            <a:r>
              <a:rPr kumimoji="1" lang="ja-JP" altLang="en-US" sz="2500" dirty="0"/>
              <a:t>野鳥図鑑画家 谷口高司</a:t>
            </a:r>
            <a:endParaRPr kumimoji="1" lang="en-US" altLang="ja-JP" sz="2500" dirty="0"/>
          </a:p>
        </p:txBody>
      </p:sp>
      <p:sp>
        <p:nvSpPr>
          <p:cNvPr id="21" name="テキスト ボックス 20">
            <a:extLst>
              <a:ext uri="{FF2B5EF4-FFF2-40B4-BE49-F238E27FC236}">
                <a16:creationId xmlns:a16="http://schemas.microsoft.com/office/drawing/2014/main" id="{AD5B34BE-685A-47AF-40C5-C38AAE848675}"/>
              </a:ext>
            </a:extLst>
          </p:cNvPr>
          <p:cNvSpPr txBox="1"/>
          <p:nvPr/>
        </p:nvSpPr>
        <p:spPr>
          <a:xfrm>
            <a:off x="5701703" y="512846"/>
            <a:ext cx="636719" cy="203408"/>
          </a:xfrm>
          <a:prstGeom prst="rect">
            <a:avLst/>
          </a:prstGeom>
          <a:solidFill>
            <a:schemeClr val="bg1">
              <a:alpha val="79000"/>
            </a:schemeClr>
          </a:solidFill>
        </p:spPr>
        <p:txBody>
          <a:bodyPr wrap="square" rtlCol="0">
            <a:spAutoFit/>
          </a:bodyPr>
          <a:lstStyle/>
          <a:p>
            <a:r>
              <a:rPr lang="ja-JP" altLang="ja-JP" sz="700" kern="0" dirty="0">
                <a:effectLst/>
                <a:ea typeface="游ゴシック" panose="020B0400000000000000" pitchFamily="50" charset="-128"/>
                <a:cs typeface="ＭＳ Ｐゴシック" panose="020B0600070205080204" pitchFamily="50" charset="-128"/>
              </a:rPr>
              <a:t>Ⓒ谷口高司</a:t>
            </a:r>
            <a:endParaRPr lang="ja-JP" altLang="ja-JP" sz="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70EF9C3B-DDD4-8CFF-A0BC-DE8E18B1B5DA}"/>
              </a:ext>
            </a:extLst>
          </p:cNvPr>
          <p:cNvSpPr txBox="1"/>
          <p:nvPr/>
        </p:nvSpPr>
        <p:spPr>
          <a:xfrm>
            <a:off x="6038174" y="131704"/>
            <a:ext cx="802005" cy="200055"/>
          </a:xfrm>
          <a:prstGeom prst="rect">
            <a:avLst/>
          </a:prstGeom>
          <a:noFill/>
        </p:spPr>
        <p:txBody>
          <a:bodyPr wrap="square">
            <a:spAutoFit/>
          </a:bodyPr>
          <a:lstStyle/>
          <a:p>
            <a:r>
              <a:rPr lang="ja-JP" altLang="ja-JP" sz="700" kern="0" dirty="0">
                <a:effectLst/>
                <a:ea typeface="游ゴシック" panose="020B0400000000000000" pitchFamily="50" charset="-128"/>
                <a:cs typeface="ＭＳ Ｐゴシック" panose="020B0600070205080204" pitchFamily="50" charset="-128"/>
              </a:rPr>
              <a:t>（イメージ）</a:t>
            </a:r>
            <a:endParaRPr lang="ja-JP" altLang="en-US" sz="700" dirty="0"/>
          </a:p>
        </p:txBody>
      </p:sp>
      <p:pic>
        <p:nvPicPr>
          <p:cNvPr id="25" name="図 24">
            <a:extLst>
              <a:ext uri="{FF2B5EF4-FFF2-40B4-BE49-F238E27FC236}">
                <a16:creationId xmlns:a16="http://schemas.microsoft.com/office/drawing/2014/main" id="{60F0B10B-C865-45DE-E7F2-AD75D39D8D53}"/>
              </a:ext>
            </a:extLst>
          </p:cNvPr>
          <p:cNvPicPr>
            <a:picLocks noChangeAspect="1"/>
          </p:cNvPicPr>
          <p:nvPr/>
        </p:nvPicPr>
        <p:blipFill>
          <a:blip r:embed="rId5">
            <a:extLst>
              <a:ext uri="{28A0092B-C50C-407E-A947-70E740481C1C}">
                <a14:useLocalDpi xmlns:a14="http://schemas.microsoft.com/office/drawing/2010/main" val="0"/>
              </a:ext>
            </a:extLst>
          </a:blip>
          <a:srcRect l="36535" t="50943" r="34215" b="6540"/>
          <a:stretch/>
        </p:blipFill>
        <p:spPr>
          <a:xfrm rot="4118853">
            <a:off x="3591295" y="95161"/>
            <a:ext cx="1131143" cy="1100008"/>
          </a:xfrm>
          <a:prstGeom prst="rect">
            <a:avLst/>
          </a:prstGeom>
        </p:spPr>
      </p:pic>
      <p:sp>
        <p:nvSpPr>
          <p:cNvPr id="20" name="テキスト ボックス 19">
            <a:extLst>
              <a:ext uri="{FF2B5EF4-FFF2-40B4-BE49-F238E27FC236}">
                <a16:creationId xmlns:a16="http://schemas.microsoft.com/office/drawing/2014/main" id="{64255D8E-275D-00CE-2AA8-489928B2BFF8}"/>
              </a:ext>
            </a:extLst>
          </p:cNvPr>
          <p:cNvSpPr txBox="1"/>
          <p:nvPr/>
        </p:nvSpPr>
        <p:spPr>
          <a:xfrm>
            <a:off x="184253" y="740612"/>
            <a:ext cx="5102119" cy="1220847"/>
          </a:xfrm>
          <a:prstGeom prst="rect">
            <a:avLst/>
          </a:prstGeom>
          <a:noFill/>
        </p:spPr>
        <p:txBody>
          <a:bodyPr wrap="square" rtlCol="0">
            <a:spAutoFit/>
          </a:bodyPr>
          <a:lstStyle/>
          <a:p>
            <a:pPr>
              <a:lnSpc>
                <a:spcPts val="4400"/>
              </a:lnSpc>
            </a:pPr>
            <a:r>
              <a:rPr kumimoji="1" lang="ja-JP" altLang="en-US" sz="4400" spc="-300" dirty="0">
                <a:latin typeface="BIZ UDP明朝 Medium" panose="02020500000000000000" pitchFamily="18" charset="-128"/>
                <a:ea typeface="BIZ UDP明朝 Medium" panose="02020500000000000000" pitchFamily="18" charset="-128"/>
              </a:rPr>
              <a:t>杉並の鳥と楽しむ</a:t>
            </a:r>
            <a:endParaRPr kumimoji="1" lang="en-US" altLang="ja-JP" sz="4400" spc="-300" dirty="0">
              <a:latin typeface="BIZ UDP明朝 Medium" panose="02020500000000000000" pitchFamily="18" charset="-128"/>
              <a:ea typeface="BIZ UDP明朝 Medium" panose="02020500000000000000" pitchFamily="18" charset="-128"/>
            </a:endParaRPr>
          </a:p>
          <a:p>
            <a:pPr>
              <a:lnSpc>
                <a:spcPts val="4400"/>
              </a:lnSpc>
            </a:pPr>
            <a:r>
              <a:rPr kumimoji="1" lang="ja-JP" altLang="en-US" sz="4400" spc="-300" dirty="0">
                <a:latin typeface="BIZ UDP明朝 Medium" panose="02020500000000000000" pitchFamily="18" charset="-128"/>
                <a:ea typeface="BIZ UDP明朝 Medium" panose="02020500000000000000" pitchFamily="18" charset="-128"/>
              </a:rPr>
              <a:t>　　　四季の鳥絵講座</a:t>
            </a:r>
            <a:endParaRPr kumimoji="1" lang="en-US" altLang="ja-JP" sz="4400" spc="-300" dirty="0">
              <a:latin typeface="BIZ UDP明朝 Medium" panose="02020500000000000000" pitchFamily="18" charset="-128"/>
              <a:ea typeface="BIZ UDP明朝 Medium" panose="02020500000000000000" pitchFamily="18" charset="-128"/>
            </a:endParaRPr>
          </a:p>
        </p:txBody>
      </p:sp>
      <p:sp>
        <p:nvSpPr>
          <p:cNvPr id="26" name="テキスト ボックス 25">
            <a:extLst>
              <a:ext uri="{FF2B5EF4-FFF2-40B4-BE49-F238E27FC236}">
                <a16:creationId xmlns:a16="http://schemas.microsoft.com/office/drawing/2014/main" id="{83F6F569-3C68-6268-CF53-53513AF4E7EE}"/>
              </a:ext>
            </a:extLst>
          </p:cNvPr>
          <p:cNvSpPr txBox="1"/>
          <p:nvPr/>
        </p:nvSpPr>
        <p:spPr>
          <a:xfrm>
            <a:off x="3726492" y="297795"/>
            <a:ext cx="902811" cy="523220"/>
          </a:xfrm>
          <a:prstGeom prst="rect">
            <a:avLst/>
          </a:prstGeom>
          <a:noFill/>
        </p:spPr>
        <p:txBody>
          <a:bodyPr wrap="square" rtlCol="0">
            <a:spAutoFit/>
          </a:bodyPr>
          <a:lstStyle/>
          <a:p>
            <a:pPr algn="ctr"/>
            <a:r>
              <a:rPr kumimoji="1" lang="ja-JP" altLang="en-US" sz="1400" dirty="0">
                <a:latin typeface="BIZ UDP明朝 Medium" panose="02020500000000000000" pitchFamily="18" charset="-128"/>
                <a:ea typeface="BIZ UDP明朝 Medium" panose="02020500000000000000" pitchFamily="18" charset="-128"/>
              </a:rPr>
              <a:t>全４回</a:t>
            </a:r>
            <a:endParaRPr kumimoji="1" lang="en-US" altLang="ja-JP" sz="1400" dirty="0">
              <a:latin typeface="BIZ UDP明朝 Medium" panose="02020500000000000000" pitchFamily="18" charset="-128"/>
              <a:ea typeface="BIZ UDP明朝 Medium" panose="02020500000000000000" pitchFamily="18" charset="-128"/>
            </a:endParaRPr>
          </a:p>
          <a:p>
            <a:pPr algn="ctr"/>
            <a:r>
              <a:rPr kumimoji="1" lang="ja-JP" altLang="en-US" sz="1400" dirty="0">
                <a:latin typeface="BIZ UDP明朝 Medium" panose="02020500000000000000" pitchFamily="18" charset="-128"/>
                <a:ea typeface="BIZ UDP明朝 Medium" panose="02020500000000000000" pitchFamily="18" charset="-128"/>
              </a:rPr>
              <a:t>連続講座</a:t>
            </a:r>
            <a:endParaRPr kumimoji="1" lang="en-US" altLang="ja-JP" sz="1400" dirty="0">
              <a:latin typeface="BIZ UDP明朝 Medium" panose="02020500000000000000" pitchFamily="18" charset="-128"/>
              <a:ea typeface="BIZ UDP明朝 Medium" panose="02020500000000000000" pitchFamily="18" charset="-128"/>
            </a:endParaRPr>
          </a:p>
        </p:txBody>
      </p:sp>
      <p:sp>
        <p:nvSpPr>
          <p:cNvPr id="27" name="テキスト ボックス 26">
            <a:extLst>
              <a:ext uri="{FF2B5EF4-FFF2-40B4-BE49-F238E27FC236}">
                <a16:creationId xmlns:a16="http://schemas.microsoft.com/office/drawing/2014/main" id="{90572D77-FA65-C32F-D3D8-BB4D6EB05D70}"/>
              </a:ext>
            </a:extLst>
          </p:cNvPr>
          <p:cNvSpPr txBox="1"/>
          <p:nvPr/>
        </p:nvSpPr>
        <p:spPr>
          <a:xfrm>
            <a:off x="260582" y="1918869"/>
            <a:ext cx="6380343" cy="1061829"/>
          </a:xfrm>
          <a:prstGeom prst="rect">
            <a:avLst/>
          </a:prstGeom>
          <a:noFill/>
        </p:spPr>
        <p:txBody>
          <a:bodyPr wrap="square" rtlCol="0">
            <a:spAutoFit/>
          </a:bodyPr>
          <a:lstStyle/>
          <a:p>
            <a:pPr algn="just"/>
            <a:r>
              <a:rPr lang="ja-JP" altLang="en-US" sz="1050" kern="100" dirty="0">
                <a:effectLst/>
                <a:latin typeface="游明朝" panose="02020400000000000000" pitchFamily="18" charset="-128"/>
                <a:ea typeface="游明朝" panose="02020400000000000000" pitchFamily="18" charset="-128"/>
                <a:cs typeface="Times New Roman" panose="02020603050405020304" pitchFamily="18" charset="0"/>
              </a:rPr>
              <a:t>杉並区は、多くの野鳥が生息し、四季ごとに様々な種類の姿を楽しめる場所です。誰でも楽しく野鳥のイラストが描ける！キーワードは「タマゴ式」。</a:t>
            </a:r>
            <a:r>
              <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050" kern="100" dirty="0">
                <a:effectLst/>
                <a:latin typeface="游明朝" panose="02020400000000000000" pitchFamily="18" charset="-128"/>
                <a:ea typeface="游明朝" panose="02020400000000000000" pitchFamily="18" charset="-128"/>
                <a:cs typeface="Times New Roman" panose="02020603050405020304" pitchFamily="18" charset="0"/>
              </a:rPr>
              <a:t>つのタマゴの形をつなげていくことで不思議とバランスのとれた鳥が描けます。野鳥図鑑を数多く執筆している、</a:t>
            </a:r>
            <a:r>
              <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杉並区出身</a:t>
            </a:r>
            <a:r>
              <a:rPr lang="ja-JP" altLang="en-US" sz="1050" kern="100" dirty="0">
                <a:latin typeface="游明朝" panose="02020400000000000000" pitchFamily="18" charset="-128"/>
                <a:ea typeface="游明朝" panose="02020400000000000000" pitchFamily="18" charset="-128"/>
                <a:cs typeface="Times New Roman" panose="02020603050405020304" pitchFamily="18" charset="0"/>
              </a:rPr>
              <a:t>の</a:t>
            </a:r>
            <a:r>
              <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谷口高司</a:t>
            </a:r>
            <a:r>
              <a:rPr lang="ja-JP" altLang="en-US" sz="1050" kern="100" dirty="0">
                <a:effectLst/>
                <a:latin typeface="游明朝" panose="02020400000000000000" pitchFamily="18" charset="-128"/>
                <a:ea typeface="游明朝" panose="02020400000000000000" pitchFamily="18" charset="-128"/>
                <a:cs typeface="Times New Roman" panose="02020603050405020304" pitchFamily="18" charset="0"/>
              </a:rPr>
              <a:t>先生の経験と視点から工夫を重ねた手法を、わかりやすく丁寧にお教えします。各回、野鳥を身近に感じられる講座です。</a:t>
            </a:r>
          </a:p>
          <a:p>
            <a:pPr algn="just"/>
            <a:endParaRPr lang="ja-JP" altLang="en-US"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C467D996-8556-E28C-EB74-7647253A5DB8}"/>
              </a:ext>
            </a:extLst>
          </p:cNvPr>
          <p:cNvSpPr txBox="1"/>
          <p:nvPr/>
        </p:nvSpPr>
        <p:spPr>
          <a:xfrm>
            <a:off x="227997" y="190487"/>
            <a:ext cx="2428818" cy="230832"/>
          </a:xfrm>
          <a:prstGeom prst="rect">
            <a:avLst/>
          </a:prstGeom>
          <a:noFill/>
        </p:spPr>
        <p:txBody>
          <a:bodyPr wrap="square">
            <a:spAutoFit/>
          </a:bodyPr>
          <a:lstStyle/>
          <a:p>
            <a:r>
              <a:rPr lang="ja-JP" altLang="en-US" sz="900" kern="0" dirty="0">
                <a:ea typeface="游ゴシック" panose="020B0400000000000000" pitchFamily="50" charset="-128"/>
              </a:rPr>
              <a:t>主催：オーチュー・箱根植木共同事業体</a:t>
            </a:r>
            <a:endParaRPr lang="ja-JP" altLang="en-US" sz="900" dirty="0"/>
          </a:p>
        </p:txBody>
      </p:sp>
      <p:sp>
        <p:nvSpPr>
          <p:cNvPr id="29" name="テキスト ボックス 28">
            <a:extLst>
              <a:ext uri="{FF2B5EF4-FFF2-40B4-BE49-F238E27FC236}">
                <a16:creationId xmlns:a16="http://schemas.microsoft.com/office/drawing/2014/main" id="{784832A7-E8AD-A6D7-CE87-37FB6F96CDEC}"/>
              </a:ext>
            </a:extLst>
          </p:cNvPr>
          <p:cNvSpPr txBox="1"/>
          <p:nvPr/>
        </p:nvSpPr>
        <p:spPr>
          <a:xfrm>
            <a:off x="1561660" y="5226077"/>
            <a:ext cx="5351124" cy="2354491"/>
          </a:xfrm>
          <a:prstGeom prst="rect">
            <a:avLst/>
          </a:prstGeom>
          <a:noFill/>
        </p:spPr>
        <p:txBody>
          <a:bodyPr wrap="square" rtlCol="0">
            <a:spAutoFit/>
          </a:bodyPr>
          <a:lstStyle/>
          <a:p>
            <a:pPr algn="just"/>
            <a:r>
              <a:rPr kumimoji="1" lang="ja-JP" altLang="en-US" sz="900" dirty="0">
                <a:latin typeface="BIZ UDP明朝 Medium" panose="02020500000000000000" pitchFamily="18" charset="-128"/>
                <a:ea typeface="BIZ UDP明朝 Medium" panose="02020500000000000000" pitchFamily="18" charset="-128"/>
              </a:rPr>
              <a:t>●１回目：</a:t>
            </a:r>
            <a:r>
              <a:rPr kumimoji="1" lang="en-US" altLang="ja-JP" sz="900" dirty="0">
                <a:latin typeface="BIZ UDP明朝 Medium" panose="02020500000000000000" pitchFamily="18" charset="-128"/>
                <a:ea typeface="BIZ UDP明朝 Medium" panose="02020500000000000000" pitchFamily="18" charset="-128"/>
              </a:rPr>
              <a:t>2025</a:t>
            </a:r>
            <a:r>
              <a:rPr kumimoji="1" lang="ja-JP" altLang="en-US" sz="900" dirty="0">
                <a:latin typeface="BIZ UDP明朝 Medium" panose="02020500000000000000" pitchFamily="18" charset="-128"/>
                <a:ea typeface="BIZ UDP明朝 Medium" panose="02020500000000000000" pitchFamily="18" charset="-128"/>
              </a:rPr>
              <a:t>年  </a:t>
            </a:r>
            <a:r>
              <a:rPr kumimoji="1" lang="en-US" altLang="ja-JP" sz="900" dirty="0">
                <a:latin typeface="BIZ UDP明朝 Medium" panose="02020500000000000000" pitchFamily="18" charset="-128"/>
                <a:ea typeface="BIZ UDP明朝 Medium" panose="02020500000000000000" pitchFamily="18" charset="-128"/>
              </a:rPr>
              <a:t>5</a:t>
            </a:r>
            <a:r>
              <a:rPr kumimoji="1" lang="ja-JP" altLang="en-US" sz="900" dirty="0">
                <a:latin typeface="BIZ UDP明朝 Medium" panose="02020500000000000000" pitchFamily="18" charset="-128"/>
                <a:ea typeface="BIZ UDP明朝 Medium" panose="02020500000000000000" pitchFamily="18" charset="-128"/>
              </a:rPr>
              <a:t>月</a:t>
            </a:r>
            <a:r>
              <a:rPr kumimoji="1" lang="en-US" altLang="ja-JP" sz="900" dirty="0">
                <a:latin typeface="BIZ UDP明朝 Medium" panose="02020500000000000000" pitchFamily="18" charset="-128"/>
                <a:ea typeface="BIZ UDP明朝 Medium" panose="02020500000000000000" pitchFamily="18" charset="-128"/>
              </a:rPr>
              <a:t>14</a:t>
            </a:r>
            <a:r>
              <a:rPr kumimoji="1" lang="ja-JP" altLang="en-US" sz="900" dirty="0">
                <a:latin typeface="BIZ UDP明朝 Medium" panose="02020500000000000000" pitchFamily="18" charset="-128"/>
                <a:ea typeface="BIZ UDP明朝 Medium" panose="02020500000000000000" pitchFamily="18" charset="-128"/>
              </a:rPr>
              <a:t>日</a:t>
            </a:r>
            <a:r>
              <a:rPr kumimoji="1" lang="en-US" altLang="ja-JP" sz="900" dirty="0">
                <a:latin typeface="BIZ UDP明朝 Medium" panose="02020500000000000000" pitchFamily="18" charset="-128"/>
                <a:ea typeface="BIZ UDP明朝 Medium" panose="02020500000000000000" pitchFamily="18" charset="-128"/>
              </a:rPr>
              <a:t>(</a:t>
            </a:r>
            <a:r>
              <a:rPr kumimoji="1" lang="ja-JP" altLang="en-US" sz="900" dirty="0">
                <a:latin typeface="BIZ UDP明朝 Medium" panose="02020500000000000000" pitchFamily="18" charset="-128"/>
                <a:ea typeface="BIZ UDP明朝 Medium" panose="02020500000000000000" pitchFamily="18" charset="-128"/>
              </a:rPr>
              <a:t>水</a:t>
            </a:r>
            <a:r>
              <a:rPr kumimoji="1" lang="en-US" altLang="ja-JP" sz="900" dirty="0">
                <a:latin typeface="BIZ UDP明朝 Medium" panose="02020500000000000000" pitchFamily="18" charset="-128"/>
                <a:ea typeface="BIZ UDP明朝 Medium" panose="02020500000000000000" pitchFamily="18" charset="-128"/>
              </a:rPr>
              <a:t>)【</a:t>
            </a:r>
            <a:r>
              <a:rPr kumimoji="1" lang="ja-JP" altLang="en-US" sz="900" dirty="0">
                <a:latin typeface="BIZ UDP明朝 Medium" panose="02020500000000000000" pitchFamily="18" charset="-128"/>
                <a:ea typeface="BIZ UDP明朝 Medium" panose="02020500000000000000" pitchFamily="18" charset="-128"/>
              </a:rPr>
              <a:t>観察会　善福寺公園にて水鳥等の観察＆野鳥スケッチ</a:t>
            </a:r>
            <a:r>
              <a:rPr kumimoji="1" lang="en-US" altLang="ja-JP" sz="900" dirty="0">
                <a:latin typeface="BIZ UDP明朝 Medium" panose="02020500000000000000" pitchFamily="18" charset="-128"/>
                <a:ea typeface="BIZ UDP明朝 Medium" panose="02020500000000000000" pitchFamily="18" charset="-128"/>
              </a:rPr>
              <a:t>】</a:t>
            </a:r>
          </a:p>
          <a:p>
            <a:pPr algn="just"/>
            <a:r>
              <a:rPr kumimoji="1" lang="ja-JP" altLang="en-US" sz="900" dirty="0">
                <a:latin typeface="BIZ UDP明朝 Medium" panose="02020500000000000000" pitchFamily="18" charset="-128"/>
                <a:ea typeface="BIZ UDP明朝 Medium" panose="02020500000000000000" pitchFamily="18" charset="-128"/>
              </a:rPr>
              <a:t>　善福寺公園では、</a:t>
            </a:r>
            <a:r>
              <a:rPr kumimoji="1" lang="en-US" altLang="ja-JP" sz="900" dirty="0">
                <a:latin typeface="BIZ UDP明朝 Medium" panose="02020500000000000000" pitchFamily="18" charset="-128"/>
                <a:ea typeface="BIZ UDP明朝 Medium" panose="02020500000000000000" pitchFamily="18" charset="-128"/>
              </a:rPr>
              <a:t>1</a:t>
            </a:r>
            <a:r>
              <a:rPr kumimoji="1" lang="ja-JP" altLang="en-US" sz="900" dirty="0">
                <a:latin typeface="BIZ UDP明朝 Medium" panose="02020500000000000000" pitchFamily="18" charset="-128"/>
                <a:ea typeface="BIZ UDP明朝 Medium" panose="02020500000000000000" pitchFamily="18" charset="-128"/>
              </a:rPr>
              <a:t>年を通して</a:t>
            </a:r>
            <a:r>
              <a:rPr kumimoji="1" lang="en-US" altLang="ja-JP" sz="900" dirty="0">
                <a:latin typeface="BIZ UDP明朝 Medium" panose="02020500000000000000" pitchFamily="18" charset="-128"/>
                <a:ea typeface="BIZ UDP明朝 Medium" panose="02020500000000000000" pitchFamily="18" charset="-128"/>
              </a:rPr>
              <a:t>70</a:t>
            </a:r>
            <a:r>
              <a:rPr kumimoji="1" lang="ja-JP" altLang="en-US" sz="900" dirty="0">
                <a:latin typeface="BIZ UDP明朝 Medium" panose="02020500000000000000" pitchFamily="18" charset="-128"/>
                <a:ea typeface="BIZ UDP明朝 Medium" panose="02020500000000000000" pitchFamily="18" charset="-128"/>
              </a:rPr>
              <a:t>種類の野鳥を見ることができます。双眼鏡を使って観察後、</a:t>
            </a:r>
            <a:endParaRPr kumimoji="1" lang="en-US" altLang="ja-JP" sz="900" dirty="0">
              <a:latin typeface="BIZ UDP明朝 Medium" panose="02020500000000000000" pitchFamily="18" charset="-128"/>
              <a:ea typeface="BIZ UDP明朝 Medium" panose="02020500000000000000" pitchFamily="18" charset="-128"/>
            </a:endParaRPr>
          </a:p>
          <a:p>
            <a:pPr algn="just"/>
            <a:r>
              <a:rPr kumimoji="1" lang="ja-JP" altLang="en-US" sz="900" dirty="0">
                <a:latin typeface="BIZ UDP明朝 Medium" panose="02020500000000000000" pitchFamily="18" charset="-128"/>
                <a:ea typeface="BIZ UDP明朝 Medium" panose="02020500000000000000" pitchFamily="18" charset="-128"/>
              </a:rPr>
              <a:t>　スケッチを行います。</a:t>
            </a:r>
            <a:r>
              <a:rPr kumimoji="1" lang="en-US" altLang="ja-JP" sz="900" dirty="0">
                <a:latin typeface="BIZ UDP明朝 Medium" panose="02020500000000000000" pitchFamily="18" charset="-128"/>
                <a:ea typeface="BIZ UDP明朝 Medium" panose="02020500000000000000" pitchFamily="18" charset="-128"/>
              </a:rPr>
              <a:t>(</a:t>
            </a:r>
            <a:r>
              <a:rPr kumimoji="1" lang="ja-JP" altLang="en-US" sz="900" dirty="0">
                <a:latin typeface="BIZ UDP明朝 Medium" panose="02020500000000000000" pitchFamily="18" charset="-128"/>
                <a:ea typeface="BIZ UDP明朝 Medium" panose="02020500000000000000" pitchFamily="18" charset="-128"/>
              </a:rPr>
              <a:t>双眼鏡、色鉛筆等はこちらでご用意致します。）</a:t>
            </a:r>
            <a:endParaRPr kumimoji="1" lang="en-US" altLang="ja-JP" sz="900" dirty="0">
              <a:latin typeface="BIZ UDP明朝 Medium" panose="02020500000000000000" pitchFamily="18" charset="-128"/>
              <a:ea typeface="BIZ UDP明朝 Medium" panose="02020500000000000000" pitchFamily="18" charset="-128"/>
            </a:endParaRPr>
          </a:p>
          <a:p>
            <a:pPr algn="just"/>
            <a:r>
              <a:rPr kumimoji="1" lang="ja-JP" altLang="en-US" sz="900" dirty="0">
                <a:latin typeface="BIZ UDP明朝 Medium" panose="02020500000000000000" pitchFamily="18" charset="-128"/>
                <a:ea typeface="BIZ UDP明朝 Medium" panose="02020500000000000000" pitchFamily="18" charset="-128"/>
              </a:rPr>
              <a:t>　</a:t>
            </a:r>
            <a:endParaRPr kumimoji="1" lang="en-US" altLang="ja-JP" sz="900" dirty="0">
              <a:latin typeface="BIZ UDP明朝 Medium" panose="02020500000000000000" pitchFamily="18" charset="-128"/>
              <a:ea typeface="BIZ UDP明朝 Medium" panose="02020500000000000000" pitchFamily="18" charset="-128"/>
            </a:endParaRPr>
          </a:p>
          <a:p>
            <a:pPr algn="just"/>
            <a:r>
              <a:rPr kumimoji="1" lang="ja-JP" altLang="en-US" sz="900" dirty="0">
                <a:latin typeface="BIZ UDP明朝 Medium" panose="02020500000000000000" pitchFamily="18" charset="-128"/>
                <a:ea typeface="BIZ UDP明朝 Medium" panose="02020500000000000000" pitchFamily="18" charset="-128"/>
              </a:rPr>
              <a:t>●２回目：</a:t>
            </a:r>
            <a:r>
              <a:rPr kumimoji="1" lang="en-US" altLang="ja-JP" sz="900" dirty="0">
                <a:latin typeface="BIZ UDP明朝 Medium" panose="02020500000000000000" pitchFamily="18" charset="-128"/>
                <a:ea typeface="BIZ UDP明朝 Medium" panose="02020500000000000000" pitchFamily="18" charset="-128"/>
              </a:rPr>
              <a:t>2025</a:t>
            </a:r>
            <a:r>
              <a:rPr kumimoji="1" lang="ja-JP" altLang="en-US" sz="900" dirty="0">
                <a:latin typeface="BIZ UDP明朝 Medium" panose="02020500000000000000" pitchFamily="18" charset="-128"/>
                <a:ea typeface="BIZ UDP明朝 Medium" panose="02020500000000000000" pitchFamily="18" charset="-128"/>
              </a:rPr>
              <a:t>年  </a:t>
            </a:r>
            <a:r>
              <a:rPr kumimoji="1" lang="en-US" altLang="ja-JP" sz="900" dirty="0">
                <a:latin typeface="BIZ UDP明朝 Medium" panose="02020500000000000000" pitchFamily="18" charset="-128"/>
                <a:ea typeface="BIZ UDP明朝 Medium" panose="02020500000000000000" pitchFamily="18" charset="-128"/>
              </a:rPr>
              <a:t>7</a:t>
            </a:r>
            <a:r>
              <a:rPr kumimoji="1" lang="ja-JP" altLang="en-US" sz="900" dirty="0">
                <a:latin typeface="BIZ UDP明朝 Medium" panose="02020500000000000000" pitchFamily="18" charset="-128"/>
                <a:ea typeface="BIZ UDP明朝 Medium" panose="02020500000000000000" pitchFamily="18" charset="-128"/>
              </a:rPr>
              <a:t>月</a:t>
            </a:r>
            <a:r>
              <a:rPr kumimoji="1" lang="en-US" altLang="ja-JP" sz="900" dirty="0">
                <a:latin typeface="BIZ UDP明朝 Medium" panose="02020500000000000000" pitchFamily="18" charset="-128"/>
                <a:ea typeface="BIZ UDP明朝 Medium" panose="02020500000000000000" pitchFamily="18" charset="-128"/>
              </a:rPr>
              <a:t>9</a:t>
            </a:r>
            <a:r>
              <a:rPr kumimoji="1" lang="ja-JP" altLang="en-US" sz="900" dirty="0">
                <a:latin typeface="BIZ UDP明朝 Medium" panose="02020500000000000000" pitchFamily="18" charset="-128"/>
                <a:ea typeface="BIZ UDP明朝 Medium" panose="02020500000000000000" pitchFamily="18" charset="-128"/>
              </a:rPr>
              <a:t>日</a:t>
            </a:r>
            <a:r>
              <a:rPr kumimoji="1" lang="en-US" altLang="ja-JP" sz="900" dirty="0">
                <a:latin typeface="BIZ UDP明朝 Medium" panose="02020500000000000000" pitchFamily="18" charset="-128"/>
                <a:ea typeface="BIZ UDP明朝 Medium" panose="02020500000000000000" pitchFamily="18" charset="-128"/>
              </a:rPr>
              <a:t>(</a:t>
            </a:r>
            <a:r>
              <a:rPr kumimoji="1" lang="ja-JP" altLang="en-US" sz="900" dirty="0">
                <a:latin typeface="BIZ UDP明朝 Medium" panose="02020500000000000000" pitchFamily="18" charset="-128"/>
                <a:ea typeface="BIZ UDP明朝 Medium" panose="02020500000000000000" pitchFamily="18" charset="-128"/>
              </a:rPr>
              <a:t>水</a:t>
            </a:r>
            <a:r>
              <a:rPr kumimoji="1" lang="en-US" altLang="ja-JP" sz="900" dirty="0">
                <a:latin typeface="BIZ UDP明朝 Medium" panose="02020500000000000000" pitchFamily="18" charset="-128"/>
                <a:ea typeface="BIZ UDP明朝 Medium" panose="02020500000000000000" pitchFamily="18" charset="-128"/>
              </a:rPr>
              <a:t>)【</a:t>
            </a:r>
            <a:r>
              <a:rPr kumimoji="1" lang="ja-JP" altLang="en-US" sz="900" dirty="0">
                <a:latin typeface="BIZ UDP明朝 Medium" panose="02020500000000000000" pitchFamily="18" charset="-128"/>
                <a:ea typeface="BIZ UDP明朝 Medium" panose="02020500000000000000" pitchFamily="18" charset="-128"/>
              </a:rPr>
              <a:t>水辺の鳥の話とコサギを描く</a:t>
            </a:r>
            <a:r>
              <a:rPr kumimoji="1" lang="en-US" altLang="ja-JP" sz="900" dirty="0">
                <a:latin typeface="BIZ UDP明朝 Medium" panose="02020500000000000000" pitchFamily="18" charset="-128"/>
                <a:ea typeface="BIZ UDP明朝 Medium" panose="02020500000000000000" pitchFamily="18" charset="-128"/>
              </a:rPr>
              <a:t>】</a:t>
            </a:r>
          </a:p>
          <a:p>
            <a:pPr algn="just"/>
            <a:r>
              <a:rPr kumimoji="1" lang="en-US" altLang="ja-JP" sz="900" dirty="0">
                <a:latin typeface="BIZ UDP明朝 Medium" panose="02020500000000000000" pitchFamily="18" charset="-128"/>
                <a:ea typeface="BIZ UDP明朝 Medium" panose="02020500000000000000" pitchFamily="18" charset="-128"/>
              </a:rPr>
              <a:t>   </a:t>
            </a:r>
            <a:r>
              <a:rPr kumimoji="1" lang="ja-JP" altLang="en-US" sz="900" dirty="0">
                <a:latin typeface="BIZ UDP明朝 Medium" panose="02020500000000000000" pitchFamily="18" charset="-128"/>
                <a:ea typeface="BIZ UDP明朝 Medium" panose="02020500000000000000" pitchFamily="18" charset="-128"/>
              </a:rPr>
              <a:t>杉並区の身近な水鳥コサギの楽しいお話を交え、タマゴ式の手法でイラストを描きます。</a:t>
            </a:r>
            <a:endParaRPr kumimoji="1" lang="en-US" altLang="ja-JP" sz="900" dirty="0">
              <a:latin typeface="BIZ UDP明朝 Medium" panose="02020500000000000000" pitchFamily="18" charset="-128"/>
              <a:ea typeface="BIZ UDP明朝 Medium" panose="02020500000000000000" pitchFamily="18" charset="-128"/>
            </a:endParaRPr>
          </a:p>
          <a:p>
            <a:pPr algn="just"/>
            <a:endParaRPr kumimoji="1" lang="en-US" altLang="ja-JP" sz="900" dirty="0">
              <a:latin typeface="BIZ UDP明朝 Medium" panose="02020500000000000000" pitchFamily="18" charset="-128"/>
              <a:ea typeface="BIZ UDP明朝 Medium" panose="02020500000000000000" pitchFamily="18" charset="-128"/>
            </a:endParaRPr>
          </a:p>
          <a:p>
            <a:pPr algn="just"/>
            <a:r>
              <a:rPr kumimoji="1" lang="ja-JP" altLang="en-US" sz="900" dirty="0">
                <a:latin typeface="BIZ UDP明朝 Medium" panose="02020500000000000000" pitchFamily="18" charset="-128"/>
                <a:ea typeface="BIZ UDP明朝 Medium" panose="02020500000000000000" pitchFamily="18" charset="-128"/>
              </a:rPr>
              <a:t>●３回目：</a:t>
            </a:r>
            <a:r>
              <a:rPr kumimoji="1" lang="en-US" altLang="ja-JP" sz="900" dirty="0">
                <a:latin typeface="BIZ UDP明朝 Medium" panose="02020500000000000000" pitchFamily="18" charset="-128"/>
                <a:ea typeface="BIZ UDP明朝 Medium" panose="02020500000000000000" pitchFamily="18" charset="-128"/>
              </a:rPr>
              <a:t>2025</a:t>
            </a:r>
            <a:r>
              <a:rPr kumimoji="1" lang="ja-JP" altLang="en-US" sz="900" dirty="0">
                <a:latin typeface="BIZ UDP明朝 Medium" panose="02020500000000000000" pitchFamily="18" charset="-128"/>
                <a:ea typeface="BIZ UDP明朝 Medium" panose="02020500000000000000" pitchFamily="18" charset="-128"/>
              </a:rPr>
              <a:t>年</a:t>
            </a:r>
            <a:r>
              <a:rPr kumimoji="1" lang="en-US" altLang="ja-JP" sz="900" dirty="0">
                <a:latin typeface="BIZ UDP明朝 Medium" panose="02020500000000000000" pitchFamily="18" charset="-128"/>
                <a:ea typeface="BIZ UDP明朝 Medium" panose="02020500000000000000" pitchFamily="18" charset="-128"/>
              </a:rPr>
              <a:t>10</a:t>
            </a:r>
            <a:r>
              <a:rPr kumimoji="1" lang="ja-JP" altLang="en-US" sz="900" dirty="0">
                <a:latin typeface="BIZ UDP明朝 Medium" panose="02020500000000000000" pitchFamily="18" charset="-128"/>
                <a:ea typeface="BIZ UDP明朝 Medium" panose="02020500000000000000" pitchFamily="18" charset="-128"/>
              </a:rPr>
              <a:t>月</a:t>
            </a:r>
            <a:r>
              <a:rPr kumimoji="1" lang="en-US" altLang="ja-JP" sz="900" dirty="0">
                <a:latin typeface="BIZ UDP明朝 Medium" panose="02020500000000000000" pitchFamily="18" charset="-128"/>
                <a:ea typeface="BIZ UDP明朝 Medium" panose="02020500000000000000" pitchFamily="18" charset="-128"/>
              </a:rPr>
              <a:t>8</a:t>
            </a:r>
            <a:r>
              <a:rPr kumimoji="1" lang="ja-JP" altLang="en-US" sz="900" dirty="0">
                <a:latin typeface="BIZ UDP明朝 Medium" panose="02020500000000000000" pitchFamily="18" charset="-128"/>
                <a:ea typeface="BIZ UDP明朝 Medium" panose="02020500000000000000" pitchFamily="18" charset="-128"/>
              </a:rPr>
              <a:t>日</a:t>
            </a:r>
            <a:r>
              <a:rPr kumimoji="1" lang="en-US" altLang="ja-JP" sz="900" dirty="0">
                <a:latin typeface="BIZ UDP明朝 Medium" panose="02020500000000000000" pitchFamily="18" charset="-128"/>
                <a:ea typeface="BIZ UDP明朝 Medium" panose="02020500000000000000" pitchFamily="18" charset="-128"/>
              </a:rPr>
              <a:t>(</a:t>
            </a:r>
            <a:r>
              <a:rPr kumimoji="1" lang="ja-JP" altLang="en-US" sz="900" dirty="0">
                <a:latin typeface="BIZ UDP明朝 Medium" panose="02020500000000000000" pitchFamily="18" charset="-128"/>
                <a:ea typeface="BIZ UDP明朝 Medium" panose="02020500000000000000" pitchFamily="18" charset="-128"/>
              </a:rPr>
              <a:t>水</a:t>
            </a:r>
            <a:r>
              <a:rPr kumimoji="1" lang="en-US" altLang="ja-JP" sz="900" dirty="0">
                <a:latin typeface="BIZ UDP明朝 Medium" panose="02020500000000000000" pitchFamily="18" charset="-128"/>
                <a:ea typeface="BIZ UDP明朝 Medium" panose="02020500000000000000" pitchFamily="18" charset="-128"/>
              </a:rPr>
              <a:t>)【</a:t>
            </a:r>
            <a:r>
              <a:rPr kumimoji="1" lang="ja-JP" altLang="en-US" sz="900" dirty="0">
                <a:latin typeface="BIZ UDP明朝 Medium" panose="02020500000000000000" pitchFamily="18" charset="-128"/>
                <a:ea typeface="BIZ UDP明朝 Medium" panose="02020500000000000000" pitchFamily="18" charset="-128"/>
              </a:rPr>
              <a:t>鳥の食事の話＆くちばしに特徴のある鳥のスケッチ</a:t>
            </a:r>
            <a:r>
              <a:rPr kumimoji="1" lang="en-US" altLang="ja-JP" sz="900" dirty="0">
                <a:latin typeface="BIZ UDP明朝 Medium" panose="02020500000000000000" pitchFamily="18" charset="-128"/>
                <a:ea typeface="BIZ UDP明朝 Medium" panose="02020500000000000000" pitchFamily="18" charset="-128"/>
              </a:rPr>
              <a:t>】</a:t>
            </a:r>
          </a:p>
          <a:p>
            <a:pPr algn="just"/>
            <a:r>
              <a:rPr kumimoji="1" lang="en-US" altLang="ja-JP" sz="900" dirty="0">
                <a:latin typeface="BIZ UDP明朝 Medium" panose="02020500000000000000" pitchFamily="18" charset="-128"/>
                <a:ea typeface="BIZ UDP明朝 Medium" panose="02020500000000000000" pitchFamily="18" charset="-128"/>
              </a:rPr>
              <a:t>   </a:t>
            </a:r>
            <a:r>
              <a:rPr kumimoji="1" lang="ja-JP" altLang="en-US" sz="900" dirty="0">
                <a:latin typeface="BIZ UDP明朝 Medium" panose="02020500000000000000" pitchFamily="18" charset="-128"/>
                <a:ea typeface="BIZ UDP明朝 Medium" panose="02020500000000000000" pitchFamily="18" charset="-128"/>
              </a:rPr>
              <a:t>鳥の身体の仕組みや食べ物の知識を深め、阿佐谷地域区民センター屋上公園にてメジロの観察後、</a:t>
            </a:r>
            <a:endParaRPr kumimoji="1" lang="en-US" altLang="ja-JP" sz="900" dirty="0">
              <a:latin typeface="BIZ UDP明朝 Medium" panose="02020500000000000000" pitchFamily="18" charset="-128"/>
              <a:ea typeface="BIZ UDP明朝 Medium" panose="02020500000000000000" pitchFamily="18" charset="-128"/>
            </a:endParaRPr>
          </a:p>
          <a:p>
            <a:pPr algn="just"/>
            <a:r>
              <a:rPr kumimoji="1" lang="en-US" altLang="ja-JP" sz="900" dirty="0">
                <a:latin typeface="BIZ UDP明朝 Medium" panose="02020500000000000000" pitchFamily="18" charset="-128"/>
                <a:ea typeface="BIZ UDP明朝 Medium" panose="02020500000000000000" pitchFamily="18" charset="-128"/>
              </a:rPr>
              <a:t>   </a:t>
            </a:r>
            <a:r>
              <a:rPr kumimoji="1" lang="ja-JP" altLang="en-US" sz="900" dirty="0">
                <a:latin typeface="BIZ UDP明朝 Medium" panose="02020500000000000000" pitchFamily="18" charset="-128"/>
                <a:ea typeface="BIZ UDP明朝 Medium" panose="02020500000000000000" pitchFamily="18" charset="-128"/>
              </a:rPr>
              <a:t>タマゴ式の手法でイラストを描きます。</a:t>
            </a:r>
            <a:endParaRPr kumimoji="1" lang="en-US" altLang="ja-JP" sz="900" dirty="0">
              <a:latin typeface="BIZ UDP明朝 Medium" panose="02020500000000000000" pitchFamily="18" charset="-128"/>
              <a:ea typeface="BIZ UDP明朝 Medium" panose="02020500000000000000" pitchFamily="18" charset="-128"/>
            </a:endParaRPr>
          </a:p>
          <a:p>
            <a:pPr algn="just"/>
            <a:endParaRPr kumimoji="1" lang="en-US" altLang="ja-JP" sz="900" dirty="0">
              <a:latin typeface="BIZ UDP明朝 Medium" panose="02020500000000000000" pitchFamily="18" charset="-128"/>
              <a:ea typeface="BIZ UDP明朝 Medium" panose="02020500000000000000" pitchFamily="18" charset="-128"/>
            </a:endParaRPr>
          </a:p>
          <a:p>
            <a:pPr algn="just"/>
            <a:r>
              <a:rPr kumimoji="1" lang="ja-JP" altLang="en-US" sz="900" dirty="0">
                <a:latin typeface="BIZ UDP明朝 Medium" panose="02020500000000000000" pitchFamily="18" charset="-128"/>
                <a:ea typeface="BIZ UDP明朝 Medium" panose="02020500000000000000" pitchFamily="18" charset="-128"/>
              </a:rPr>
              <a:t>●４回目：</a:t>
            </a:r>
            <a:r>
              <a:rPr kumimoji="1" lang="en-US" altLang="ja-JP" sz="900" dirty="0">
                <a:latin typeface="BIZ UDP明朝 Medium" panose="02020500000000000000" pitchFamily="18" charset="-128"/>
                <a:ea typeface="BIZ UDP明朝 Medium" panose="02020500000000000000" pitchFamily="18" charset="-128"/>
              </a:rPr>
              <a:t>2026</a:t>
            </a:r>
            <a:r>
              <a:rPr kumimoji="1" lang="ja-JP" altLang="en-US" sz="900" dirty="0">
                <a:latin typeface="BIZ UDP明朝 Medium" panose="02020500000000000000" pitchFamily="18" charset="-128"/>
                <a:ea typeface="BIZ UDP明朝 Medium" panose="02020500000000000000" pitchFamily="18" charset="-128"/>
              </a:rPr>
              <a:t>年  </a:t>
            </a:r>
            <a:r>
              <a:rPr kumimoji="1" lang="en-US" altLang="ja-JP" sz="900" dirty="0">
                <a:latin typeface="BIZ UDP明朝 Medium" panose="02020500000000000000" pitchFamily="18" charset="-128"/>
                <a:ea typeface="BIZ UDP明朝 Medium" panose="02020500000000000000" pitchFamily="18" charset="-128"/>
              </a:rPr>
              <a:t>1</a:t>
            </a:r>
            <a:r>
              <a:rPr kumimoji="1" lang="ja-JP" altLang="en-US" sz="900" dirty="0">
                <a:latin typeface="BIZ UDP明朝 Medium" panose="02020500000000000000" pitchFamily="18" charset="-128"/>
                <a:ea typeface="BIZ UDP明朝 Medium" panose="02020500000000000000" pitchFamily="18" charset="-128"/>
              </a:rPr>
              <a:t>月</a:t>
            </a:r>
            <a:r>
              <a:rPr kumimoji="1" lang="en-US" altLang="ja-JP" sz="900" dirty="0">
                <a:latin typeface="BIZ UDP明朝 Medium" panose="02020500000000000000" pitchFamily="18" charset="-128"/>
                <a:ea typeface="BIZ UDP明朝 Medium" panose="02020500000000000000" pitchFamily="18" charset="-128"/>
              </a:rPr>
              <a:t>14</a:t>
            </a:r>
            <a:r>
              <a:rPr kumimoji="1" lang="ja-JP" altLang="en-US" sz="900" dirty="0">
                <a:latin typeface="BIZ UDP明朝 Medium" panose="02020500000000000000" pitchFamily="18" charset="-128"/>
                <a:ea typeface="BIZ UDP明朝 Medium" panose="02020500000000000000" pitchFamily="18" charset="-128"/>
              </a:rPr>
              <a:t>日</a:t>
            </a:r>
            <a:r>
              <a:rPr kumimoji="1" lang="en-US" altLang="ja-JP" sz="900" dirty="0">
                <a:latin typeface="BIZ UDP明朝 Medium" panose="02020500000000000000" pitchFamily="18" charset="-128"/>
                <a:ea typeface="BIZ UDP明朝 Medium" panose="02020500000000000000" pitchFamily="18" charset="-128"/>
              </a:rPr>
              <a:t>(</a:t>
            </a:r>
            <a:r>
              <a:rPr kumimoji="1" lang="ja-JP" altLang="en-US" sz="900" dirty="0">
                <a:latin typeface="BIZ UDP明朝 Medium" panose="02020500000000000000" pitchFamily="18" charset="-128"/>
                <a:ea typeface="BIZ UDP明朝 Medium" panose="02020500000000000000" pitchFamily="18" charset="-128"/>
              </a:rPr>
              <a:t>水</a:t>
            </a:r>
            <a:r>
              <a:rPr kumimoji="1" lang="en-US" altLang="ja-JP" sz="900" dirty="0">
                <a:latin typeface="BIZ UDP明朝 Medium" panose="02020500000000000000" pitchFamily="18" charset="-128"/>
                <a:ea typeface="BIZ UDP明朝 Medium" panose="02020500000000000000" pitchFamily="18" charset="-128"/>
              </a:rPr>
              <a:t>)【</a:t>
            </a:r>
            <a:r>
              <a:rPr kumimoji="1" lang="ja-JP" altLang="en-US" sz="900" dirty="0">
                <a:latin typeface="BIZ UDP明朝 Medium" panose="02020500000000000000" pitchFamily="18" charset="-128"/>
                <a:ea typeface="BIZ UDP明朝 Medium" panose="02020500000000000000" pitchFamily="18" charset="-128"/>
              </a:rPr>
              <a:t>巣箱の話＆シジュウカラを描く</a:t>
            </a:r>
            <a:r>
              <a:rPr kumimoji="1" lang="en-US" altLang="ja-JP" sz="900" dirty="0">
                <a:latin typeface="BIZ UDP明朝 Medium" panose="02020500000000000000" pitchFamily="18" charset="-128"/>
                <a:ea typeface="BIZ UDP明朝 Medium" panose="02020500000000000000" pitchFamily="18" charset="-128"/>
              </a:rPr>
              <a:t>】 </a:t>
            </a:r>
          </a:p>
          <a:p>
            <a:pPr algn="just"/>
            <a:r>
              <a:rPr kumimoji="1" lang="ja-JP" altLang="en-US" sz="900" dirty="0">
                <a:latin typeface="BIZ UDP明朝 Medium" panose="02020500000000000000" pitchFamily="18" charset="-128"/>
                <a:ea typeface="BIZ UDP明朝 Medium" panose="02020500000000000000" pitchFamily="18" charset="-128"/>
              </a:rPr>
              <a:t>　巣箱のサイズ、野鳥に必要な時期、取り付け場所などこれまで知らなかった巣箱について解説をします。</a:t>
            </a:r>
            <a:endParaRPr kumimoji="1" lang="en-US" altLang="ja-JP" sz="900" dirty="0">
              <a:latin typeface="BIZ UDP明朝 Medium" panose="02020500000000000000" pitchFamily="18" charset="-128"/>
              <a:ea typeface="BIZ UDP明朝 Medium" panose="02020500000000000000" pitchFamily="18" charset="-128"/>
            </a:endParaRPr>
          </a:p>
          <a:p>
            <a:pPr algn="just"/>
            <a:r>
              <a:rPr kumimoji="1" lang="ja-JP" altLang="en-US" sz="900" dirty="0">
                <a:latin typeface="BIZ UDP明朝 Medium" panose="02020500000000000000" pitchFamily="18" charset="-128"/>
                <a:ea typeface="BIZ UDP明朝 Medium" panose="02020500000000000000" pitchFamily="18" charset="-128"/>
              </a:rPr>
              <a:t>　シジュウカラをタマゴ式の手法でイラストを描きます。</a:t>
            </a:r>
            <a:endParaRPr kumimoji="1" lang="en-US" altLang="ja-JP" sz="900" dirty="0">
              <a:latin typeface="BIZ UDP明朝 Medium" panose="02020500000000000000" pitchFamily="18" charset="-128"/>
              <a:ea typeface="BIZ UDP明朝 Medium" panose="02020500000000000000" pitchFamily="18" charset="-128"/>
            </a:endParaRPr>
          </a:p>
          <a:p>
            <a:pPr algn="ctr"/>
            <a:endParaRPr kumimoji="1" lang="en-US" altLang="ja-JP" sz="900" dirty="0">
              <a:latin typeface="BIZ UDP明朝 Medium" panose="02020500000000000000" pitchFamily="18" charset="-128"/>
              <a:ea typeface="BIZ UDP明朝 Medium" panose="02020500000000000000" pitchFamily="18" charset="-128"/>
            </a:endParaRPr>
          </a:p>
          <a:p>
            <a:r>
              <a:rPr kumimoji="1" lang="ja-JP" altLang="en-US" sz="1000" b="1" dirty="0">
                <a:latin typeface="BIZ UDP明朝 Medium" panose="02020500000000000000" pitchFamily="18" charset="-128"/>
                <a:ea typeface="BIZ UDP明朝 Medium" panose="02020500000000000000" pitchFamily="18" charset="-128"/>
              </a:rPr>
              <a:t>　　　</a:t>
            </a:r>
            <a:r>
              <a:rPr kumimoji="1" lang="ja-JP" altLang="en-US" sz="1100" b="1" dirty="0">
                <a:latin typeface="BIZ UDP明朝 Medium" panose="02020500000000000000" pitchFamily="18" charset="-128"/>
                <a:ea typeface="BIZ UDP明朝 Medium" panose="02020500000000000000" pitchFamily="18" charset="-128"/>
              </a:rPr>
              <a:t>４回すべて参加された方へ谷口高司先生オリジナル缶バッチをプレゼント！</a:t>
            </a:r>
            <a:endParaRPr kumimoji="1" lang="en-US" altLang="ja-JP" sz="1100" b="1" dirty="0">
              <a:latin typeface="BIZ UDP明朝 Medium" panose="02020500000000000000" pitchFamily="18" charset="-128"/>
              <a:ea typeface="BIZ UDP明朝 Medium" panose="02020500000000000000" pitchFamily="18" charset="-128"/>
            </a:endParaRPr>
          </a:p>
        </p:txBody>
      </p:sp>
      <p:sp>
        <p:nvSpPr>
          <p:cNvPr id="33" name="テキスト ボックス 32">
            <a:extLst>
              <a:ext uri="{FF2B5EF4-FFF2-40B4-BE49-F238E27FC236}">
                <a16:creationId xmlns:a16="http://schemas.microsoft.com/office/drawing/2014/main" id="{61E11960-FFA2-D1C9-D91A-5BA41716899A}"/>
              </a:ext>
            </a:extLst>
          </p:cNvPr>
          <p:cNvSpPr txBox="1"/>
          <p:nvPr/>
        </p:nvSpPr>
        <p:spPr>
          <a:xfrm>
            <a:off x="571643" y="2691733"/>
            <a:ext cx="801072" cy="307777"/>
          </a:xfrm>
          <a:prstGeom prst="rect">
            <a:avLst/>
          </a:prstGeom>
          <a:noFill/>
          <a:ln>
            <a:solidFill>
              <a:schemeClr val="tx1"/>
            </a:solidFill>
          </a:ln>
        </p:spPr>
        <p:txBody>
          <a:bodyPr wrap="square" rtlCol="0">
            <a:spAutoFit/>
          </a:bodyPr>
          <a:lstStyle/>
          <a:p>
            <a:pPr algn="dist"/>
            <a:r>
              <a:rPr kumimoji="1" lang="ja-JP" altLang="en-US" sz="1400" spc="-150" dirty="0">
                <a:latin typeface="BIZ UDP明朝 Medium" panose="02020500000000000000" pitchFamily="18" charset="-128"/>
                <a:ea typeface="BIZ UDP明朝 Medium" panose="02020500000000000000" pitchFamily="18" charset="-128"/>
              </a:rPr>
              <a:t>開催日</a:t>
            </a:r>
            <a:endParaRPr kumimoji="1" lang="en-US" altLang="ja-JP" sz="1400" spc="-150" dirty="0">
              <a:latin typeface="BIZ UDP明朝 Medium" panose="02020500000000000000" pitchFamily="18" charset="-128"/>
              <a:ea typeface="BIZ UDP明朝 Medium" panose="02020500000000000000" pitchFamily="18" charset="-128"/>
            </a:endParaRPr>
          </a:p>
        </p:txBody>
      </p:sp>
      <p:sp>
        <p:nvSpPr>
          <p:cNvPr id="38" name="テキスト ボックス 37">
            <a:extLst>
              <a:ext uri="{FF2B5EF4-FFF2-40B4-BE49-F238E27FC236}">
                <a16:creationId xmlns:a16="http://schemas.microsoft.com/office/drawing/2014/main" id="{54E9FE2F-E8DD-FAE2-83B7-316C0EB2569E}"/>
              </a:ext>
            </a:extLst>
          </p:cNvPr>
          <p:cNvSpPr txBox="1"/>
          <p:nvPr/>
        </p:nvSpPr>
        <p:spPr>
          <a:xfrm>
            <a:off x="1365741" y="2670339"/>
            <a:ext cx="4931756" cy="335989"/>
          </a:xfrm>
          <a:prstGeom prst="rect">
            <a:avLst/>
          </a:prstGeom>
          <a:noFill/>
        </p:spPr>
        <p:txBody>
          <a:bodyPr wrap="square" rtlCol="0">
            <a:spAutoFit/>
          </a:bodyPr>
          <a:lstStyle/>
          <a:p>
            <a:pPr>
              <a:lnSpc>
                <a:spcPts val="1900"/>
              </a:lnSpc>
            </a:pPr>
            <a:r>
              <a:rPr kumimoji="1" lang="en-US" altLang="ja-JP" sz="1600" dirty="0">
                <a:latin typeface="BIZ UDP明朝 Medium" panose="02020500000000000000" pitchFamily="18" charset="-128"/>
                <a:ea typeface="BIZ UDP明朝 Medium" panose="02020500000000000000" pitchFamily="18" charset="-128"/>
              </a:rPr>
              <a:t>2025</a:t>
            </a:r>
            <a:r>
              <a:rPr kumimoji="1" lang="ja-JP" altLang="en-US" sz="1600" dirty="0">
                <a:latin typeface="BIZ UDP明朝 Medium" panose="02020500000000000000" pitchFamily="18" charset="-128"/>
                <a:ea typeface="BIZ UDP明朝 Medium" panose="02020500000000000000" pitchFamily="18" charset="-128"/>
              </a:rPr>
              <a:t>年</a:t>
            </a:r>
            <a:r>
              <a:rPr kumimoji="1" lang="en-US" altLang="ja-JP" sz="1600" dirty="0">
                <a:latin typeface="BIZ UDP明朝 Medium" panose="02020500000000000000" pitchFamily="18" charset="-128"/>
                <a:ea typeface="BIZ UDP明朝 Medium" panose="02020500000000000000" pitchFamily="18" charset="-128"/>
              </a:rPr>
              <a:t>5/14</a:t>
            </a:r>
            <a:r>
              <a:rPr kumimoji="1" lang="ja-JP" altLang="en-US"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rPr>
              <a:t>7/9</a:t>
            </a:r>
            <a:r>
              <a:rPr kumimoji="1" lang="ja-JP" altLang="en-US"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rPr>
              <a:t>10/8</a:t>
            </a:r>
            <a:r>
              <a:rPr kumimoji="1" lang="ja-JP" altLang="en-US" sz="1600" dirty="0">
                <a:latin typeface="BIZ UDP明朝 Medium" panose="02020500000000000000" pitchFamily="18" charset="-128"/>
                <a:ea typeface="BIZ UDP明朝 Medium" panose="02020500000000000000" pitchFamily="18" charset="-128"/>
              </a:rPr>
              <a:t>㈬　</a:t>
            </a:r>
            <a:r>
              <a:rPr kumimoji="1" lang="en-US" altLang="ja-JP" sz="1600" dirty="0">
                <a:latin typeface="BIZ UDP明朝 Medium" panose="02020500000000000000" pitchFamily="18" charset="-128"/>
                <a:ea typeface="BIZ UDP明朝 Medium" panose="02020500000000000000" pitchFamily="18" charset="-128"/>
              </a:rPr>
              <a:t>2026</a:t>
            </a:r>
            <a:r>
              <a:rPr kumimoji="1" lang="ja-JP" altLang="en-US" sz="1600" dirty="0">
                <a:latin typeface="BIZ UDP明朝 Medium" panose="02020500000000000000" pitchFamily="18" charset="-128"/>
                <a:ea typeface="BIZ UDP明朝 Medium" panose="02020500000000000000" pitchFamily="18" charset="-128"/>
              </a:rPr>
              <a:t>年</a:t>
            </a:r>
            <a:r>
              <a:rPr kumimoji="1" lang="en-US" altLang="ja-JP" sz="1600" dirty="0">
                <a:latin typeface="BIZ UDP明朝 Medium" panose="02020500000000000000" pitchFamily="18" charset="-128"/>
                <a:ea typeface="BIZ UDP明朝 Medium" panose="02020500000000000000" pitchFamily="18" charset="-128"/>
              </a:rPr>
              <a:t>1/14</a:t>
            </a:r>
            <a:r>
              <a:rPr kumimoji="1" lang="ja-JP" altLang="en-US" sz="1600" dirty="0">
                <a:latin typeface="BIZ UDP明朝 Medium" panose="02020500000000000000" pitchFamily="18" charset="-128"/>
                <a:ea typeface="BIZ UDP明朝 Medium" panose="02020500000000000000" pitchFamily="18" charset="-128"/>
              </a:rPr>
              <a:t>㈬</a:t>
            </a:r>
            <a:endParaRPr kumimoji="1" lang="en-US" altLang="ja-JP" sz="1600" dirty="0">
              <a:latin typeface="BIZ UDP明朝 Medium" panose="02020500000000000000" pitchFamily="18" charset="-128"/>
              <a:ea typeface="BIZ UDP明朝 Medium" panose="02020500000000000000" pitchFamily="18" charset="-128"/>
            </a:endParaRPr>
          </a:p>
        </p:txBody>
      </p:sp>
      <p:sp>
        <p:nvSpPr>
          <p:cNvPr id="46" name="テキスト ボックス 45">
            <a:extLst>
              <a:ext uri="{FF2B5EF4-FFF2-40B4-BE49-F238E27FC236}">
                <a16:creationId xmlns:a16="http://schemas.microsoft.com/office/drawing/2014/main" id="{44DB3E8F-DE22-2F15-CBD7-5C076D824586}"/>
              </a:ext>
            </a:extLst>
          </p:cNvPr>
          <p:cNvSpPr txBox="1"/>
          <p:nvPr/>
        </p:nvSpPr>
        <p:spPr>
          <a:xfrm>
            <a:off x="571643" y="3064642"/>
            <a:ext cx="801072" cy="307777"/>
          </a:xfrm>
          <a:prstGeom prst="rect">
            <a:avLst/>
          </a:prstGeom>
          <a:noFill/>
          <a:ln>
            <a:solidFill>
              <a:schemeClr val="tx1"/>
            </a:solidFill>
          </a:ln>
        </p:spPr>
        <p:txBody>
          <a:bodyPr wrap="square" rtlCol="0">
            <a:spAutoFit/>
          </a:bodyPr>
          <a:lstStyle/>
          <a:p>
            <a:pPr algn="dist"/>
            <a:r>
              <a:rPr kumimoji="1" lang="ja-JP" altLang="en-US" sz="1400" spc="-150" dirty="0">
                <a:latin typeface="BIZ UDP明朝 Medium" panose="02020500000000000000" pitchFamily="18" charset="-128"/>
                <a:ea typeface="BIZ UDP明朝 Medium" panose="02020500000000000000" pitchFamily="18" charset="-128"/>
              </a:rPr>
              <a:t>場所</a:t>
            </a:r>
            <a:endParaRPr kumimoji="1" lang="en-US" altLang="ja-JP" sz="1400" spc="-150" dirty="0">
              <a:latin typeface="BIZ UDP明朝 Medium" panose="02020500000000000000" pitchFamily="18" charset="-128"/>
              <a:ea typeface="BIZ UDP明朝 Medium" panose="02020500000000000000" pitchFamily="18" charset="-128"/>
            </a:endParaRPr>
          </a:p>
        </p:txBody>
      </p:sp>
      <p:sp>
        <p:nvSpPr>
          <p:cNvPr id="47" name="テキスト ボックス 46">
            <a:extLst>
              <a:ext uri="{FF2B5EF4-FFF2-40B4-BE49-F238E27FC236}">
                <a16:creationId xmlns:a16="http://schemas.microsoft.com/office/drawing/2014/main" id="{B6B2CAB2-589A-609B-D95D-D934936A91CD}"/>
              </a:ext>
            </a:extLst>
          </p:cNvPr>
          <p:cNvSpPr txBox="1"/>
          <p:nvPr/>
        </p:nvSpPr>
        <p:spPr>
          <a:xfrm>
            <a:off x="1337166" y="3042901"/>
            <a:ext cx="4931756" cy="538096"/>
          </a:xfrm>
          <a:prstGeom prst="rect">
            <a:avLst/>
          </a:prstGeom>
          <a:noFill/>
        </p:spPr>
        <p:txBody>
          <a:bodyPr wrap="square" rtlCol="0">
            <a:spAutoFit/>
          </a:bodyPr>
          <a:lstStyle/>
          <a:p>
            <a:pPr>
              <a:lnSpc>
                <a:spcPts val="1900"/>
              </a:lnSpc>
            </a:pPr>
            <a:r>
              <a:rPr kumimoji="1" lang="ja-JP" altLang="en-US" sz="1600" dirty="0">
                <a:latin typeface="BIZ UDP明朝 Medium" panose="02020500000000000000" pitchFamily="18" charset="-128"/>
                <a:ea typeface="BIZ UDP明朝 Medium" panose="02020500000000000000" pitchFamily="18" charset="-128"/>
              </a:rPr>
              <a:t>阿佐谷地域区民センター　第１集会室（２階）</a:t>
            </a:r>
            <a:endParaRPr kumimoji="1" lang="en-US" altLang="ja-JP" sz="1600" dirty="0">
              <a:latin typeface="BIZ UDP明朝 Medium" panose="02020500000000000000" pitchFamily="18" charset="-128"/>
              <a:ea typeface="BIZ UDP明朝 Medium" panose="02020500000000000000" pitchFamily="18" charset="-128"/>
            </a:endParaRPr>
          </a:p>
          <a:p>
            <a:pPr>
              <a:lnSpc>
                <a:spcPts val="1900"/>
              </a:lnSpc>
            </a:pPr>
            <a:r>
              <a:rPr kumimoji="1" lang="en-US" altLang="ja-JP" sz="1050" dirty="0">
                <a:latin typeface="BIZ UDP明朝 Medium" panose="02020500000000000000" pitchFamily="18" charset="-128"/>
                <a:ea typeface="BIZ UDP明朝 Medium" panose="02020500000000000000" pitchFamily="18" charset="-128"/>
              </a:rPr>
              <a:t>※5/14</a:t>
            </a:r>
            <a:r>
              <a:rPr kumimoji="1" lang="ja-JP" altLang="en-US" sz="1050" dirty="0">
                <a:latin typeface="BIZ UDP明朝 Medium" panose="02020500000000000000" pitchFamily="18" charset="-128"/>
                <a:ea typeface="BIZ UDP明朝 Medium" panose="02020500000000000000" pitchFamily="18" charset="-128"/>
              </a:rPr>
              <a:t>のみ善福寺公園にて開催　（集合場所：善福寺公園ボート乗り場）裏面参照</a:t>
            </a:r>
            <a:endParaRPr kumimoji="1" lang="en-US" altLang="ja-JP" sz="1050" dirty="0">
              <a:latin typeface="BIZ UDP明朝 Medium" panose="02020500000000000000" pitchFamily="18" charset="-128"/>
              <a:ea typeface="BIZ UDP明朝 Medium" panose="02020500000000000000" pitchFamily="18" charset="-128"/>
            </a:endParaRPr>
          </a:p>
        </p:txBody>
      </p:sp>
      <p:sp>
        <p:nvSpPr>
          <p:cNvPr id="48" name="テキスト ボックス 47">
            <a:extLst>
              <a:ext uri="{FF2B5EF4-FFF2-40B4-BE49-F238E27FC236}">
                <a16:creationId xmlns:a16="http://schemas.microsoft.com/office/drawing/2014/main" id="{D1EF7782-312B-CEC7-4151-E012E5D3BDFC}"/>
              </a:ext>
            </a:extLst>
          </p:cNvPr>
          <p:cNvSpPr txBox="1"/>
          <p:nvPr/>
        </p:nvSpPr>
        <p:spPr>
          <a:xfrm>
            <a:off x="571643" y="3551848"/>
            <a:ext cx="801072" cy="307777"/>
          </a:xfrm>
          <a:prstGeom prst="rect">
            <a:avLst/>
          </a:prstGeom>
          <a:noFill/>
          <a:ln>
            <a:solidFill>
              <a:schemeClr val="tx1"/>
            </a:solidFill>
          </a:ln>
        </p:spPr>
        <p:txBody>
          <a:bodyPr wrap="square" rtlCol="0">
            <a:spAutoFit/>
          </a:bodyPr>
          <a:lstStyle/>
          <a:p>
            <a:pPr algn="dist"/>
            <a:r>
              <a:rPr kumimoji="1" lang="ja-JP" altLang="en-US" sz="1400" spc="-150" dirty="0">
                <a:latin typeface="BIZ UDP明朝 Medium" panose="02020500000000000000" pitchFamily="18" charset="-128"/>
                <a:ea typeface="BIZ UDP明朝 Medium" panose="02020500000000000000" pitchFamily="18" charset="-128"/>
              </a:rPr>
              <a:t>時間</a:t>
            </a:r>
            <a:endParaRPr kumimoji="1" lang="en-US" altLang="ja-JP" sz="1400" spc="-150" dirty="0">
              <a:latin typeface="BIZ UDP明朝 Medium" panose="02020500000000000000" pitchFamily="18" charset="-128"/>
              <a:ea typeface="BIZ UDP明朝 Medium" panose="02020500000000000000" pitchFamily="18" charset="-128"/>
            </a:endParaRPr>
          </a:p>
        </p:txBody>
      </p:sp>
      <p:sp>
        <p:nvSpPr>
          <p:cNvPr id="49" name="テキスト ボックス 48">
            <a:extLst>
              <a:ext uri="{FF2B5EF4-FFF2-40B4-BE49-F238E27FC236}">
                <a16:creationId xmlns:a16="http://schemas.microsoft.com/office/drawing/2014/main" id="{68A11D31-FF3C-44BA-F225-0BB2D7B90F3B}"/>
              </a:ext>
            </a:extLst>
          </p:cNvPr>
          <p:cNvSpPr txBox="1"/>
          <p:nvPr/>
        </p:nvSpPr>
        <p:spPr>
          <a:xfrm>
            <a:off x="1365741" y="3536506"/>
            <a:ext cx="4931756" cy="335989"/>
          </a:xfrm>
          <a:prstGeom prst="rect">
            <a:avLst/>
          </a:prstGeom>
          <a:noFill/>
        </p:spPr>
        <p:txBody>
          <a:bodyPr wrap="square" rtlCol="0">
            <a:spAutoFit/>
          </a:bodyPr>
          <a:lstStyle/>
          <a:p>
            <a:pPr>
              <a:lnSpc>
                <a:spcPts val="1900"/>
              </a:lnSpc>
            </a:pPr>
            <a:r>
              <a:rPr kumimoji="1" lang="en-US" altLang="ja-JP" sz="1600" dirty="0">
                <a:latin typeface="BIZ UDP明朝 Medium" panose="02020500000000000000" pitchFamily="18" charset="-128"/>
                <a:ea typeface="BIZ UDP明朝 Medium" panose="02020500000000000000" pitchFamily="18" charset="-128"/>
              </a:rPr>
              <a:t>10</a:t>
            </a:r>
            <a:r>
              <a:rPr kumimoji="1" lang="ja-JP" altLang="en-US" sz="1600" dirty="0">
                <a:latin typeface="BIZ UDP明朝 Medium" panose="02020500000000000000" pitchFamily="18" charset="-128"/>
                <a:ea typeface="BIZ UDP明朝 Medium" panose="02020500000000000000" pitchFamily="18" charset="-128"/>
              </a:rPr>
              <a:t>時から</a:t>
            </a:r>
            <a:r>
              <a:rPr kumimoji="1" lang="en-US" altLang="ja-JP" sz="1600" dirty="0">
                <a:latin typeface="BIZ UDP明朝 Medium" panose="02020500000000000000" pitchFamily="18" charset="-128"/>
                <a:ea typeface="BIZ UDP明朝 Medium" panose="02020500000000000000" pitchFamily="18" charset="-128"/>
              </a:rPr>
              <a:t>12</a:t>
            </a:r>
            <a:r>
              <a:rPr kumimoji="1" lang="ja-JP" altLang="en-US" sz="1600" dirty="0">
                <a:latin typeface="BIZ UDP明朝 Medium" panose="02020500000000000000" pitchFamily="18" charset="-128"/>
                <a:ea typeface="BIZ UDP明朝 Medium" panose="02020500000000000000" pitchFamily="18" charset="-128"/>
              </a:rPr>
              <a:t>時　</a:t>
            </a:r>
            <a:r>
              <a:rPr kumimoji="1" lang="en-US" altLang="ja-JP" sz="1050" dirty="0">
                <a:latin typeface="BIZ UDP明朝 Medium" panose="02020500000000000000" pitchFamily="18" charset="-128"/>
                <a:ea typeface="BIZ UDP明朝 Medium" panose="02020500000000000000" pitchFamily="18" charset="-128"/>
              </a:rPr>
              <a:t>※5/14</a:t>
            </a:r>
            <a:r>
              <a:rPr kumimoji="1" lang="ja-JP" altLang="en-US" sz="1050" dirty="0">
                <a:latin typeface="BIZ UDP明朝 Medium" panose="02020500000000000000" pitchFamily="18" charset="-128"/>
                <a:ea typeface="BIZ UDP明朝 Medium" panose="02020500000000000000" pitchFamily="18" charset="-128"/>
              </a:rPr>
              <a:t>のみ</a:t>
            </a:r>
            <a:r>
              <a:rPr kumimoji="1" lang="en-US" altLang="ja-JP" sz="1050" dirty="0">
                <a:latin typeface="BIZ UDP明朝 Medium" panose="02020500000000000000" pitchFamily="18" charset="-128"/>
                <a:ea typeface="BIZ UDP明朝 Medium" panose="02020500000000000000" pitchFamily="18" charset="-128"/>
              </a:rPr>
              <a:t>13</a:t>
            </a:r>
            <a:r>
              <a:rPr kumimoji="1" lang="ja-JP" altLang="en-US" sz="1050" dirty="0">
                <a:latin typeface="BIZ UDP明朝 Medium" panose="02020500000000000000" pitchFamily="18" charset="-128"/>
                <a:ea typeface="BIZ UDP明朝 Medium" panose="02020500000000000000" pitchFamily="18" charset="-128"/>
              </a:rPr>
              <a:t>時から</a:t>
            </a:r>
            <a:r>
              <a:rPr kumimoji="1" lang="en-US" altLang="ja-JP" sz="1050" dirty="0">
                <a:latin typeface="BIZ UDP明朝 Medium" panose="02020500000000000000" pitchFamily="18" charset="-128"/>
                <a:ea typeface="BIZ UDP明朝 Medium" panose="02020500000000000000" pitchFamily="18" charset="-128"/>
              </a:rPr>
              <a:t>15</a:t>
            </a:r>
            <a:r>
              <a:rPr kumimoji="1" lang="ja-JP" altLang="en-US" sz="1050" dirty="0">
                <a:latin typeface="BIZ UDP明朝 Medium" panose="02020500000000000000" pitchFamily="18" charset="-128"/>
                <a:ea typeface="BIZ UDP明朝 Medium" panose="02020500000000000000" pitchFamily="18" charset="-128"/>
              </a:rPr>
              <a:t>時</a:t>
            </a:r>
            <a:endParaRPr kumimoji="1" lang="en-US" altLang="ja-JP" sz="1600" dirty="0">
              <a:latin typeface="BIZ UDP明朝 Medium" panose="02020500000000000000" pitchFamily="18" charset="-128"/>
              <a:ea typeface="BIZ UDP明朝 Medium" panose="02020500000000000000" pitchFamily="18" charset="-128"/>
            </a:endParaRPr>
          </a:p>
        </p:txBody>
      </p:sp>
      <p:sp>
        <p:nvSpPr>
          <p:cNvPr id="50" name="テキスト ボックス 49">
            <a:extLst>
              <a:ext uri="{FF2B5EF4-FFF2-40B4-BE49-F238E27FC236}">
                <a16:creationId xmlns:a16="http://schemas.microsoft.com/office/drawing/2014/main" id="{ACF8FF08-587F-753C-B638-8D650DE21CE3}"/>
              </a:ext>
            </a:extLst>
          </p:cNvPr>
          <p:cNvSpPr txBox="1"/>
          <p:nvPr/>
        </p:nvSpPr>
        <p:spPr>
          <a:xfrm>
            <a:off x="571643" y="3914075"/>
            <a:ext cx="801072" cy="307777"/>
          </a:xfrm>
          <a:prstGeom prst="rect">
            <a:avLst/>
          </a:prstGeom>
          <a:noFill/>
          <a:ln>
            <a:solidFill>
              <a:schemeClr val="tx1"/>
            </a:solidFill>
          </a:ln>
        </p:spPr>
        <p:txBody>
          <a:bodyPr wrap="square" rtlCol="0">
            <a:spAutoFit/>
          </a:bodyPr>
          <a:lstStyle/>
          <a:p>
            <a:pPr algn="dist"/>
            <a:r>
              <a:rPr kumimoji="1" lang="ja-JP" altLang="en-US" sz="1400" spc="-150" dirty="0">
                <a:latin typeface="BIZ UDP明朝 Medium" panose="02020500000000000000" pitchFamily="18" charset="-128"/>
                <a:ea typeface="BIZ UDP明朝 Medium" panose="02020500000000000000" pitchFamily="18" charset="-128"/>
              </a:rPr>
              <a:t>参加費</a:t>
            </a:r>
            <a:endParaRPr kumimoji="1" lang="en-US" altLang="ja-JP" sz="1400" spc="-150" dirty="0">
              <a:latin typeface="BIZ UDP明朝 Medium" panose="02020500000000000000" pitchFamily="18" charset="-128"/>
              <a:ea typeface="BIZ UDP明朝 Medium" panose="02020500000000000000" pitchFamily="18" charset="-128"/>
            </a:endParaRPr>
          </a:p>
        </p:txBody>
      </p:sp>
      <p:sp>
        <p:nvSpPr>
          <p:cNvPr id="51" name="テキスト ボックス 50">
            <a:extLst>
              <a:ext uri="{FF2B5EF4-FFF2-40B4-BE49-F238E27FC236}">
                <a16:creationId xmlns:a16="http://schemas.microsoft.com/office/drawing/2014/main" id="{DCAEB0A3-E297-83D0-A3FC-20E02215C6E8}"/>
              </a:ext>
            </a:extLst>
          </p:cNvPr>
          <p:cNvSpPr txBox="1"/>
          <p:nvPr/>
        </p:nvSpPr>
        <p:spPr>
          <a:xfrm>
            <a:off x="1365741" y="3877313"/>
            <a:ext cx="2093102" cy="335989"/>
          </a:xfrm>
          <a:prstGeom prst="rect">
            <a:avLst/>
          </a:prstGeom>
          <a:noFill/>
        </p:spPr>
        <p:txBody>
          <a:bodyPr wrap="square" rtlCol="0">
            <a:spAutoFit/>
          </a:bodyPr>
          <a:lstStyle/>
          <a:p>
            <a:pPr>
              <a:lnSpc>
                <a:spcPts val="1900"/>
              </a:lnSpc>
            </a:pPr>
            <a:r>
              <a:rPr kumimoji="1" lang="en-US" altLang="ja-JP" sz="1600" dirty="0">
                <a:latin typeface="BIZ UDP明朝 Medium" panose="02020500000000000000" pitchFamily="18" charset="-128"/>
                <a:ea typeface="BIZ UDP明朝 Medium" panose="02020500000000000000" pitchFamily="18" charset="-128"/>
              </a:rPr>
              <a:t>6,000</a:t>
            </a:r>
            <a:r>
              <a:rPr kumimoji="1" lang="ja-JP" altLang="en-US" sz="1600" dirty="0">
                <a:latin typeface="BIZ UDP明朝 Medium" panose="02020500000000000000" pitchFamily="18" charset="-128"/>
                <a:ea typeface="BIZ UDP明朝 Medium" panose="02020500000000000000" pitchFamily="18" charset="-128"/>
              </a:rPr>
              <a:t>円（全４回分）</a:t>
            </a:r>
            <a:endParaRPr kumimoji="1" lang="en-US" altLang="ja-JP" sz="1600" dirty="0">
              <a:latin typeface="BIZ UDP明朝 Medium" panose="02020500000000000000" pitchFamily="18" charset="-128"/>
              <a:ea typeface="BIZ UDP明朝 Medium" panose="02020500000000000000" pitchFamily="18" charset="-128"/>
            </a:endParaRPr>
          </a:p>
        </p:txBody>
      </p:sp>
      <p:sp>
        <p:nvSpPr>
          <p:cNvPr id="52" name="テキスト ボックス 51">
            <a:extLst>
              <a:ext uri="{FF2B5EF4-FFF2-40B4-BE49-F238E27FC236}">
                <a16:creationId xmlns:a16="http://schemas.microsoft.com/office/drawing/2014/main" id="{72FEE3A9-4434-C80E-6474-6E129155216D}"/>
              </a:ext>
            </a:extLst>
          </p:cNvPr>
          <p:cNvSpPr txBox="1"/>
          <p:nvPr/>
        </p:nvSpPr>
        <p:spPr>
          <a:xfrm>
            <a:off x="571643" y="4280166"/>
            <a:ext cx="801072" cy="307777"/>
          </a:xfrm>
          <a:prstGeom prst="rect">
            <a:avLst/>
          </a:prstGeom>
          <a:noFill/>
          <a:ln>
            <a:solidFill>
              <a:schemeClr val="tx1"/>
            </a:solidFill>
          </a:ln>
        </p:spPr>
        <p:txBody>
          <a:bodyPr wrap="square" rtlCol="0">
            <a:spAutoFit/>
          </a:bodyPr>
          <a:lstStyle/>
          <a:p>
            <a:pPr algn="dist"/>
            <a:r>
              <a:rPr kumimoji="1" lang="ja-JP" altLang="en-US" sz="1400" spc="-150" dirty="0">
                <a:latin typeface="BIZ UDP明朝 Medium" panose="02020500000000000000" pitchFamily="18" charset="-128"/>
                <a:ea typeface="BIZ UDP明朝 Medium" panose="02020500000000000000" pitchFamily="18" charset="-128"/>
              </a:rPr>
              <a:t>対象</a:t>
            </a:r>
            <a:endParaRPr kumimoji="1" lang="en-US" altLang="ja-JP" sz="1400" spc="-150" dirty="0">
              <a:latin typeface="BIZ UDP明朝 Medium" panose="02020500000000000000" pitchFamily="18" charset="-128"/>
              <a:ea typeface="BIZ UDP明朝 Medium" panose="02020500000000000000" pitchFamily="18" charset="-128"/>
            </a:endParaRPr>
          </a:p>
        </p:txBody>
      </p:sp>
      <p:sp>
        <p:nvSpPr>
          <p:cNvPr id="53" name="テキスト ボックス 52">
            <a:extLst>
              <a:ext uri="{FF2B5EF4-FFF2-40B4-BE49-F238E27FC236}">
                <a16:creationId xmlns:a16="http://schemas.microsoft.com/office/drawing/2014/main" id="{EC10B28C-A01C-D46F-DC35-A2241CCA7CAC}"/>
              </a:ext>
            </a:extLst>
          </p:cNvPr>
          <p:cNvSpPr txBox="1"/>
          <p:nvPr/>
        </p:nvSpPr>
        <p:spPr>
          <a:xfrm>
            <a:off x="1365741" y="4257226"/>
            <a:ext cx="2093102" cy="335989"/>
          </a:xfrm>
          <a:prstGeom prst="rect">
            <a:avLst/>
          </a:prstGeom>
          <a:noFill/>
        </p:spPr>
        <p:txBody>
          <a:bodyPr wrap="square" rtlCol="0">
            <a:spAutoFit/>
          </a:bodyPr>
          <a:lstStyle/>
          <a:p>
            <a:pPr>
              <a:lnSpc>
                <a:spcPts val="1900"/>
              </a:lnSpc>
            </a:pPr>
            <a:r>
              <a:rPr kumimoji="1" lang="en-US" altLang="ja-JP" sz="1600" dirty="0">
                <a:latin typeface="BIZ UDP明朝 Medium" panose="02020500000000000000" pitchFamily="18" charset="-128"/>
                <a:ea typeface="BIZ UDP明朝 Medium" panose="02020500000000000000" pitchFamily="18" charset="-128"/>
              </a:rPr>
              <a:t>16</a:t>
            </a:r>
            <a:r>
              <a:rPr kumimoji="1" lang="ja-JP" altLang="en-US" sz="1600" dirty="0">
                <a:latin typeface="BIZ UDP明朝 Medium" panose="02020500000000000000" pitchFamily="18" charset="-128"/>
                <a:ea typeface="BIZ UDP明朝 Medium" panose="02020500000000000000" pitchFamily="18" charset="-128"/>
              </a:rPr>
              <a:t>歳以上</a:t>
            </a:r>
            <a:endParaRPr kumimoji="1" lang="en-US" altLang="ja-JP" sz="1600" dirty="0">
              <a:latin typeface="BIZ UDP明朝 Medium" panose="02020500000000000000" pitchFamily="18" charset="-128"/>
              <a:ea typeface="BIZ UDP明朝 Medium" panose="02020500000000000000" pitchFamily="18" charset="-128"/>
            </a:endParaRPr>
          </a:p>
        </p:txBody>
      </p:sp>
      <p:sp>
        <p:nvSpPr>
          <p:cNvPr id="54" name="テキスト ボックス 53">
            <a:extLst>
              <a:ext uri="{FF2B5EF4-FFF2-40B4-BE49-F238E27FC236}">
                <a16:creationId xmlns:a16="http://schemas.microsoft.com/office/drawing/2014/main" id="{067B2B46-FAA5-C7E4-B853-27FC35D26D02}"/>
              </a:ext>
            </a:extLst>
          </p:cNvPr>
          <p:cNvSpPr txBox="1"/>
          <p:nvPr/>
        </p:nvSpPr>
        <p:spPr>
          <a:xfrm>
            <a:off x="3572148" y="3914075"/>
            <a:ext cx="801072" cy="307777"/>
          </a:xfrm>
          <a:prstGeom prst="rect">
            <a:avLst/>
          </a:prstGeom>
          <a:noFill/>
          <a:ln>
            <a:solidFill>
              <a:schemeClr val="tx1"/>
            </a:solidFill>
          </a:ln>
        </p:spPr>
        <p:txBody>
          <a:bodyPr wrap="square" rtlCol="0">
            <a:spAutoFit/>
          </a:bodyPr>
          <a:lstStyle/>
          <a:p>
            <a:pPr algn="dist"/>
            <a:r>
              <a:rPr kumimoji="1" lang="ja-JP" altLang="en-US" sz="1400" spc="-150" dirty="0">
                <a:latin typeface="BIZ UDP明朝 Medium" panose="02020500000000000000" pitchFamily="18" charset="-128"/>
                <a:ea typeface="BIZ UDP明朝 Medium" panose="02020500000000000000" pitchFamily="18" charset="-128"/>
              </a:rPr>
              <a:t>定員</a:t>
            </a:r>
            <a:endParaRPr kumimoji="1" lang="en-US" altLang="ja-JP" sz="1400" spc="-150" dirty="0">
              <a:latin typeface="BIZ UDP明朝 Medium" panose="02020500000000000000" pitchFamily="18" charset="-128"/>
              <a:ea typeface="BIZ UDP明朝 Medium" panose="02020500000000000000" pitchFamily="18" charset="-128"/>
            </a:endParaRPr>
          </a:p>
        </p:txBody>
      </p:sp>
      <p:sp>
        <p:nvSpPr>
          <p:cNvPr id="55" name="テキスト ボックス 54">
            <a:extLst>
              <a:ext uri="{FF2B5EF4-FFF2-40B4-BE49-F238E27FC236}">
                <a16:creationId xmlns:a16="http://schemas.microsoft.com/office/drawing/2014/main" id="{65842527-FCB0-A9AA-D92B-7731CBF2BCC1}"/>
              </a:ext>
            </a:extLst>
          </p:cNvPr>
          <p:cNvSpPr txBox="1"/>
          <p:nvPr/>
        </p:nvSpPr>
        <p:spPr>
          <a:xfrm>
            <a:off x="4352439" y="3892790"/>
            <a:ext cx="2093102" cy="335989"/>
          </a:xfrm>
          <a:prstGeom prst="rect">
            <a:avLst/>
          </a:prstGeom>
          <a:noFill/>
        </p:spPr>
        <p:txBody>
          <a:bodyPr wrap="square" rtlCol="0">
            <a:spAutoFit/>
          </a:bodyPr>
          <a:lstStyle/>
          <a:p>
            <a:pPr>
              <a:lnSpc>
                <a:spcPts val="1900"/>
              </a:lnSpc>
            </a:pPr>
            <a:r>
              <a:rPr kumimoji="1" lang="en-US" altLang="ja-JP" sz="1600" dirty="0">
                <a:latin typeface="BIZ UDP明朝 Medium" panose="02020500000000000000" pitchFamily="18" charset="-128"/>
                <a:ea typeface="BIZ UDP明朝 Medium" panose="02020500000000000000" pitchFamily="18" charset="-128"/>
              </a:rPr>
              <a:t>25</a:t>
            </a:r>
            <a:r>
              <a:rPr kumimoji="1" lang="ja-JP" altLang="en-US" sz="1600" dirty="0">
                <a:latin typeface="BIZ UDP明朝 Medium" panose="02020500000000000000" pitchFamily="18" charset="-128"/>
                <a:ea typeface="BIZ UDP明朝 Medium" panose="02020500000000000000" pitchFamily="18" charset="-128"/>
              </a:rPr>
              <a:t>名</a:t>
            </a:r>
            <a:r>
              <a:rPr kumimoji="1" lang="ja-JP" altLang="en-US" sz="1050" dirty="0">
                <a:latin typeface="BIZ UDP明朝 Medium" panose="02020500000000000000" pitchFamily="18" charset="-128"/>
                <a:ea typeface="BIZ UDP明朝 Medium" panose="02020500000000000000" pitchFamily="18" charset="-128"/>
              </a:rPr>
              <a:t>（申し込み順）</a:t>
            </a:r>
            <a:endParaRPr kumimoji="1" lang="en-US" altLang="ja-JP" sz="1600" dirty="0">
              <a:latin typeface="BIZ UDP明朝 Medium" panose="02020500000000000000" pitchFamily="18" charset="-128"/>
              <a:ea typeface="BIZ UDP明朝 Medium" panose="02020500000000000000" pitchFamily="18" charset="-128"/>
            </a:endParaRPr>
          </a:p>
        </p:txBody>
      </p:sp>
      <p:sp>
        <p:nvSpPr>
          <p:cNvPr id="56" name="テキスト ボックス 55">
            <a:extLst>
              <a:ext uri="{FF2B5EF4-FFF2-40B4-BE49-F238E27FC236}">
                <a16:creationId xmlns:a16="http://schemas.microsoft.com/office/drawing/2014/main" id="{0939FEEF-D70D-717B-3B0D-1DE14E4B5956}"/>
              </a:ext>
            </a:extLst>
          </p:cNvPr>
          <p:cNvSpPr txBox="1"/>
          <p:nvPr/>
        </p:nvSpPr>
        <p:spPr>
          <a:xfrm>
            <a:off x="3572148" y="4280166"/>
            <a:ext cx="801072" cy="307777"/>
          </a:xfrm>
          <a:prstGeom prst="rect">
            <a:avLst/>
          </a:prstGeom>
          <a:noFill/>
          <a:ln>
            <a:solidFill>
              <a:schemeClr val="tx1"/>
            </a:solidFill>
          </a:ln>
        </p:spPr>
        <p:txBody>
          <a:bodyPr wrap="square" rtlCol="0">
            <a:spAutoFit/>
          </a:bodyPr>
          <a:lstStyle/>
          <a:p>
            <a:pPr algn="dist"/>
            <a:r>
              <a:rPr kumimoji="1" lang="ja-JP" altLang="en-US" sz="1400" spc="-150" dirty="0">
                <a:latin typeface="BIZ UDP明朝 Medium" panose="02020500000000000000" pitchFamily="18" charset="-128"/>
                <a:ea typeface="BIZ UDP明朝 Medium" panose="02020500000000000000" pitchFamily="18" charset="-128"/>
              </a:rPr>
              <a:t>持ち物</a:t>
            </a:r>
            <a:endParaRPr kumimoji="1" lang="en-US" altLang="ja-JP" sz="1400" spc="-150" dirty="0">
              <a:latin typeface="BIZ UDP明朝 Medium" panose="02020500000000000000" pitchFamily="18" charset="-128"/>
              <a:ea typeface="BIZ UDP明朝 Medium" panose="02020500000000000000" pitchFamily="18" charset="-128"/>
            </a:endParaRPr>
          </a:p>
        </p:txBody>
      </p:sp>
      <p:sp>
        <p:nvSpPr>
          <p:cNvPr id="58" name="テキスト ボックス 57">
            <a:extLst>
              <a:ext uri="{FF2B5EF4-FFF2-40B4-BE49-F238E27FC236}">
                <a16:creationId xmlns:a16="http://schemas.microsoft.com/office/drawing/2014/main" id="{37F321F7-8629-55B1-051B-DB73322352AD}"/>
              </a:ext>
            </a:extLst>
          </p:cNvPr>
          <p:cNvSpPr txBox="1"/>
          <p:nvPr/>
        </p:nvSpPr>
        <p:spPr>
          <a:xfrm>
            <a:off x="4375428" y="4245255"/>
            <a:ext cx="2479288" cy="540917"/>
          </a:xfrm>
          <a:prstGeom prst="rect">
            <a:avLst/>
          </a:prstGeom>
          <a:noFill/>
        </p:spPr>
        <p:txBody>
          <a:bodyPr wrap="square" rtlCol="0">
            <a:spAutoFit/>
          </a:bodyPr>
          <a:lstStyle/>
          <a:p>
            <a:pPr>
              <a:lnSpc>
                <a:spcPts val="1900"/>
              </a:lnSpc>
            </a:pPr>
            <a:r>
              <a:rPr kumimoji="1" lang="ja-JP" altLang="en-US" sz="1600" dirty="0">
                <a:latin typeface="BIZ UDP明朝 Medium" panose="02020500000000000000" pitchFamily="18" charset="-128"/>
                <a:ea typeface="BIZ UDP明朝 Medium" panose="02020500000000000000" pitchFamily="18" charset="-128"/>
              </a:rPr>
              <a:t>なし（画材の貸出し有）</a:t>
            </a:r>
            <a:endParaRPr kumimoji="1" lang="en-US" altLang="ja-JP" sz="1600" dirty="0">
              <a:latin typeface="BIZ UDP明朝 Medium" panose="02020500000000000000" pitchFamily="18" charset="-128"/>
              <a:ea typeface="BIZ UDP明朝 Medium" panose="02020500000000000000" pitchFamily="18" charset="-128"/>
            </a:endParaRPr>
          </a:p>
          <a:p>
            <a:pPr>
              <a:lnSpc>
                <a:spcPts val="1900"/>
              </a:lnSpc>
            </a:pPr>
            <a:r>
              <a:rPr kumimoji="1" lang="en-US" altLang="ja-JP" sz="1200" dirty="0">
                <a:latin typeface="BIZ UDP明朝 Medium" panose="02020500000000000000" pitchFamily="18" charset="-128"/>
                <a:ea typeface="BIZ UDP明朝 Medium" panose="02020500000000000000" pitchFamily="18" charset="-128"/>
              </a:rPr>
              <a:t>※5/14</a:t>
            </a:r>
            <a:r>
              <a:rPr kumimoji="1" lang="ja-JP" altLang="en-US" sz="1200" dirty="0">
                <a:latin typeface="BIZ UDP明朝 Medium" panose="02020500000000000000" pitchFamily="18" charset="-128"/>
                <a:ea typeface="BIZ UDP明朝 Medium" panose="02020500000000000000" pitchFamily="18" charset="-128"/>
              </a:rPr>
              <a:t>のみ筆記用具・メモ帳</a:t>
            </a:r>
            <a:endParaRPr kumimoji="1" lang="en-US" altLang="ja-JP" sz="1200" dirty="0">
              <a:latin typeface="BIZ UDP明朝 Medium" panose="02020500000000000000" pitchFamily="18" charset="-128"/>
              <a:ea typeface="BIZ UDP明朝 Medium" panose="02020500000000000000" pitchFamily="18" charset="-128"/>
            </a:endParaRPr>
          </a:p>
        </p:txBody>
      </p:sp>
      <p:sp>
        <p:nvSpPr>
          <p:cNvPr id="61" name="テキスト ボックス 60">
            <a:extLst>
              <a:ext uri="{FF2B5EF4-FFF2-40B4-BE49-F238E27FC236}">
                <a16:creationId xmlns:a16="http://schemas.microsoft.com/office/drawing/2014/main" id="{6A350099-4C4F-0EA9-8007-24B39B27DFBD}"/>
              </a:ext>
            </a:extLst>
          </p:cNvPr>
          <p:cNvSpPr txBox="1"/>
          <p:nvPr/>
        </p:nvSpPr>
        <p:spPr>
          <a:xfrm>
            <a:off x="504466" y="4634969"/>
            <a:ext cx="5892573" cy="661720"/>
          </a:xfrm>
          <a:prstGeom prst="rect">
            <a:avLst/>
          </a:prstGeom>
          <a:noFill/>
        </p:spPr>
        <p:txBody>
          <a:bodyPr wrap="square">
            <a:spAutoFit/>
          </a:bodyPr>
          <a:lstStyle/>
          <a:p>
            <a:r>
              <a:rPr lang="ja-JP" altLang="en-US" sz="1000" b="1" kern="0" dirty="0">
                <a:latin typeface="BIZ UDP明朝 Medium" panose="02020500000000000000" pitchFamily="18" charset="-128"/>
                <a:ea typeface="BIZ UDP明朝 Medium" panose="02020500000000000000" pitchFamily="18" charset="-128"/>
              </a:rPr>
              <a:t>講師：野鳥図鑑画家　谷口高司氏</a:t>
            </a:r>
            <a:endParaRPr lang="en-US" altLang="ja-JP" sz="1000" b="1" kern="0" dirty="0">
              <a:latin typeface="BIZ UDP明朝 Medium" panose="02020500000000000000" pitchFamily="18" charset="-128"/>
              <a:ea typeface="BIZ UDP明朝 Medium" panose="02020500000000000000" pitchFamily="18" charset="-128"/>
            </a:endParaRPr>
          </a:p>
          <a:p>
            <a:r>
              <a:rPr lang="ja-JP" altLang="en-US" sz="900" b="0" i="0" dirty="0">
                <a:effectLst/>
                <a:latin typeface="BIZ UDP明朝 Medium" panose="02020500000000000000" pitchFamily="18" charset="-128"/>
                <a:ea typeface="BIZ UDP明朝 Medium" panose="02020500000000000000" pitchFamily="18" charset="-128"/>
              </a:rPr>
              <a:t>国内外の探鳥会講師や、銀座をはじめ渋谷・上野・吉祥寺・杉並での個展開催、バードフェスティバルへの連続出展、ケータイ野鳥図鑑などで、広く野鳥の認知と保護を訴える活動を展開中。新しいかたちの観察会として、探鳥をしながら鳥の絵を描く「谷口高司と野鳥を楽しむ会」を主催。</a:t>
            </a:r>
            <a:endParaRPr lang="ja-JP" altLang="en-US" sz="800" dirty="0">
              <a:latin typeface="BIZ UDP明朝 Medium" panose="02020500000000000000" pitchFamily="18" charset="-128"/>
              <a:ea typeface="BIZ UDP明朝 Medium" panose="02020500000000000000" pitchFamily="18" charset="-128"/>
            </a:endParaRPr>
          </a:p>
        </p:txBody>
      </p:sp>
      <p:pic>
        <p:nvPicPr>
          <p:cNvPr id="64" name="図 63">
            <a:extLst>
              <a:ext uri="{FF2B5EF4-FFF2-40B4-BE49-F238E27FC236}">
                <a16:creationId xmlns:a16="http://schemas.microsoft.com/office/drawing/2014/main" id="{622DB6D1-D8DD-48B9-EFAC-F43204D1C0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94" y="5317326"/>
            <a:ext cx="1428799" cy="2047676"/>
          </a:xfrm>
          <a:prstGeom prst="rect">
            <a:avLst/>
          </a:prstGeom>
        </p:spPr>
      </p:pic>
      <p:sp>
        <p:nvSpPr>
          <p:cNvPr id="65" name="テキスト ボックス 64">
            <a:extLst>
              <a:ext uri="{FF2B5EF4-FFF2-40B4-BE49-F238E27FC236}">
                <a16:creationId xmlns:a16="http://schemas.microsoft.com/office/drawing/2014/main" id="{A2D0EB94-0151-847B-5AF6-D5A688C29C96}"/>
              </a:ext>
            </a:extLst>
          </p:cNvPr>
          <p:cNvSpPr txBox="1"/>
          <p:nvPr/>
        </p:nvSpPr>
        <p:spPr>
          <a:xfrm>
            <a:off x="394443" y="6035015"/>
            <a:ext cx="636719" cy="203408"/>
          </a:xfrm>
          <a:prstGeom prst="rect">
            <a:avLst/>
          </a:prstGeom>
          <a:solidFill>
            <a:schemeClr val="bg1">
              <a:alpha val="79000"/>
            </a:schemeClr>
          </a:solidFill>
        </p:spPr>
        <p:txBody>
          <a:bodyPr wrap="square" rtlCol="0">
            <a:spAutoFit/>
          </a:bodyPr>
          <a:lstStyle/>
          <a:p>
            <a:r>
              <a:rPr lang="ja-JP" altLang="ja-JP" sz="700" kern="0" dirty="0">
                <a:effectLst/>
                <a:ea typeface="游ゴシック" panose="020B0400000000000000" pitchFamily="50" charset="-128"/>
                <a:cs typeface="ＭＳ Ｐゴシック" panose="020B0600070205080204" pitchFamily="50" charset="-128"/>
              </a:rPr>
              <a:t>Ⓒ谷口高司</a:t>
            </a:r>
            <a:endParaRPr lang="ja-JP" altLang="ja-JP" sz="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6" name="テキスト ボックス 65">
            <a:extLst>
              <a:ext uri="{FF2B5EF4-FFF2-40B4-BE49-F238E27FC236}">
                <a16:creationId xmlns:a16="http://schemas.microsoft.com/office/drawing/2014/main" id="{3FD086D8-360C-08D3-2F4D-AEE7164C3060}"/>
              </a:ext>
            </a:extLst>
          </p:cNvPr>
          <p:cNvSpPr txBox="1"/>
          <p:nvPr/>
        </p:nvSpPr>
        <p:spPr>
          <a:xfrm>
            <a:off x="959632" y="7323874"/>
            <a:ext cx="802005" cy="200055"/>
          </a:xfrm>
          <a:prstGeom prst="rect">
            <a:avLst/>
          </a:prstGeom>
          <a:noFill/>
        </p:spPr>
        <p:txBody>
          <a:bodyPr wrap="square">
            <a:spAutoFit/>
          </a:bodyPr>
          <a:lstStyle/>
          <a:p>
            <a:r>
              <a:rPr lang="ja-JP" altLang="ja-JP" sz="700" kern="0" dirty="0">
                <a:effectLst/>
                <a:ea typeface="游ゴシック" panose="020B0400000000000000" pitchFamily="50" charset="-128"/>
                <a:cs typeface="ＭＳ Ｐゴシック" panose="020B0600070205080204" pitchFamily="50" charset="-128"/>
              </a:rPr>
              <a:t>（イメージ）</a:t>
            </a:r>
            <a:endParaRPr lang="ja-JP" altLang="en-US" sz="700" dirty="0"/>
          </a:p>
        </p:txBody>
      </p:sp>
    </p:spTree>
    <p:extLst>
      <p:ext uri="{BB962C8B-B14F-4D97-AF65-F5344CB8AC3E}">
        <p14:creationId xmlns:p14="http://schemas.microsoft.com/office/powerpoint/2010/main" val="18995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BC7A6EB3-2469-733D-AB1B-975326BF3C1A}"/>
              </a:ext>
            </a:extLst>
          </p:cNvPr>
          <p:cNvSpPr/>
          <p:nvPr/>
        </p:nvSpPr>
        <p:spPr>
          <a:xfrm>
            <a:off x="596864" y="4327083"/>
            <a:ext cx="5803936" cy="364494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A9AE86A6-A04D-F6CF-0671-233930A6FF82}"/>
              </a:ext>
            </a:extLst>
          </p:cNvPr>
          <p:cNvPicPr>
            <a:picLocks noChangeAspect="1"/>
          </p:cNvPicPr>
          <p:nvPr/>
        </p:nvPicPr>
        <p:blipFill>
          <a:blip r:embed="rId2">
            <a:extLst>
              <a:ext uri="{28A0092B-C50C-407E-A947-70E740481C1C}">
                <a14:useLocalDpi xmlns:a14="http://schemas.microsoft.com/office/drawing/2010/main" val="0"/>
              </a:ext>
            </a:extLst>
          </a:blip>
          <a:srcRect t="81982" r="66599" b="4528"/>
          <a:stretch/>
        </p:blipFill>
        <p:spPr>
          <a:xfrm>
            <a:off x="802439" y="3680095"/>
            <a:ext cx="5432106" cy="1613799"/>
          </a:xfrm>
          <a:prstGeom prst="rect">
            <a:avLst/>
          </a:prstGeom>
        </p:spPr>
      </p:pic>
      <p:sp>
        <p:nvSpPr>
          <p:cNvPr id="2" name="楕円 1">
            <a:extLst>
              <a:ext uri="{FF2B5EF4-FFF2-40B4-BE49-F238E27FC236}">
                <a16:creationId xmlns:a16="http://schemas.microsoft.com/office/drawing/2014/main" id="{CD06D4B5-C603-C6C9-5356-A639D4E7920F}"/>
              </a:ext>
            </a:extLst>
          </p:cNvPr>
          <p:cNvSpPr/>
          <p:nvPr/>
        </p:nvSpPr>
        <p:spPr>
          <a:xfrm>
            <a:off x="5028009" y="275777"/>
            <a:ext cx="1472091" cy="810073"/>
          </a:xfrm>
          <a:prstGeom prst="ellipse">
            <a:avLst/>
          </a:prstGeom>
          <a:solidFill>
            <a:schemeClr val="bg1">
              <a:lumMod val="8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B73120E-ABFA-61E7-5CA1-CFE40D7CFCA3}"/>
              </a:ext>
            </a:extLst>
          </p:cNvPr>
          <p:cNvSpPr txBox="1"/>
          <p:nvPr/>
        </p:nvSpPr>
        <p:spPr>
          <a:xfrm>
            <a:off x="596864" y="494122"/>
            <a:ext cx="5432106" cy="3426579"/>
          </a:xfrm>
          <a:prstGeom prst="rect">
            <a:avLst/>
          </a:prstGeom>
          <a:noFill/>
        </p:spPr>
        <p:txBody>
          <a:bodyPr wrap="square" rtlCol="0">
            <a:spAutoFit/>
          </a:bodyPr>
          <a:lstStyle/>
          <a:p>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５月</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14</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日（水）観察会</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会場</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善福寺公園</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善福寺公園までの行き方</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endParaRPr lang="en-US"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lvl="0" algn="l">
              <a:spcAft>
                <a:spcPts val="420"/>
              </a:spcAft>
              <a:buSzPts val="1000"/>
              <a:tabLst>
                <a:tab pos="457200" algn="l"/>
              </a:tabLst>
            </a:pPr>
            <a:r>
              <a:rPr lang="ja-JP" altLang="en-US"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en-US"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JR</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荻窪駅から</a:t>
            </a:r>
            <a:endParaRPr lang="en-US"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lvl="0" algn="l">
              <a:spcAft>
                <a:spcPts val="420"/>
              </a:spcAft>
              <a:buSzPts val="1000"/>
              <a:tabLst>
                <a:tab pos="457200" algn="l"/>
              </a:tabLst>
            </a:pPr>
            <a:r>
              <a:rPr lang="ja-JP" altLang="en-US"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関東バス南善福寺行き　「善福寺公園前」下車</a:t>
            </a:r>
            <a:endParaRPr lang="ja-JP" altLang="ja-JP" sz="12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r>
              <a:rPr lang="ja-JP" altLang="en-US"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en-US"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JR</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西荻窪駅から</a:t>
            </a:r>
            <a:endParaRPr lang="en-US"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lvl="0" algn="l">
              <a:spcAft>
                <a:spcPts val="420"/>
              </a:spcAft>
              <a:buSzPts val="1000"/>
              <a:tabLst>
                <a:tab pos="457200" algn="l"/>
              </a:tabLst>
            </a:pPr>
            <a:r>
              <a:rPr lang="ja-JP" altLang="en-US"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関東バス、あるいは西武バス　上石神井駅行き（大泉学園駅行きも有り）</a:t>
            </a:r>
            <a:r>
              <a:rPr lang="en-US"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p>
          <a:p>
            <a:pPr lvl="0" algn="l">
              <a:spcAft>
                <a:spcPts val="420"/>
              </a:spcAft>
              <a:buSzPts val="1000"/>
              <a:tabLst>
                <a:tab pos="457200" algn="l"/>
              </a:tabLst>
            </a:pP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「善福寺」下車　徒歩</a:t>
            </a:r>
            <a:r>
              <a:rPr lang="en-US"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分</a:t>
            </a:r>
            <a:endParaRPr lang="ja-JP" altLang="ja-JP" sz="12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r>
              <a:rPr lang="ja-JP" altLang="en-US"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西武新宿線</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上石神井</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駅</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から</a:t>
            </a:r>
            <a:endParaRPr lang="en-US" altLang="ja-JP" sz="1200" kern="0" spc="75"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lvl="0" algn="l">
              <a:spcAft>
                <a:spcPts val="420"/>
              </a:spcAft>
              <a:buSzPts val="1000"/>
              <a:tabLst>
                <a:tab pos="457200" algn="l"/>
              </a:tabLst>
            </a:pPr>
            <a:r>
              <a:rPr lang="ja-JP" altLang="en-US"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関東バスあるいは西武バス西荻窪駅行き　「善福寺」下車　徒歩</a:t>
            </a:r>
            <a:r>
              <a:rPr lang="en-US"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5</a:t>
            </a:r>
            <a:r>
              <a:rPr lang="ja-JP"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分</a:t>
            </a:r>
            <a:endParaRPr lang="en-US" altLang="ja-JP" sz="1200" kern="0" spc="75" dirty="0">
              <a:solidFill>
                <a:srgbClr val="00000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lvl="0" algn="l">
              <a:spcAft>
                <a:spcPts val="420"/>
              </a:spcAft>
              <a:buSzPts val="1000"/>
              <a:tabLst>
                <a:tab pos="457200" algn="l"/>
              </a:tabLst>
            </a:pPr>
            <a:endPar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spcAft>
                <a:spcPts val="420"/>
              </a:spcAft>
              <a:buSzPts val="1000"/>
              <a:tabLst>
                <a:tab pos="457200" algn="l"/>
              </a:tabLst>
            </a:pPr>
            <a:r>
              <a:rPr lang="ja-JP" altLang="en-US" sz="1200" u="sng"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＊参加者の皆様には、改めて詳細をお知らせ致します。</a:t>
            </a:r>
            <a:endParaRPr lang="en-US" altLang="ja-JP" sz="1200" u="sng"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endParaRPr lang="en-US" altLang="ja-JP" sz="1200" u="sng"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endParaRPr lang="en-US" altLang="ja-JP" sz="1200" u="sng"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612BDB23-B697-6B24-6672-A05A5DAB09FA}"/>
              </a:ext>
            </a:extLst>
          </p:cNvPr>
          <p:cNvPicPr>
            <a:picLocks noChangeAspect="1"/>
          </p:cNvPicPr>
          <p:nvPr/>
        </p:nvPicPr>
        <p:blipFill>
          <a:blip r:embed="rId3">
            <a:extLst>
              <a:ext uri="{28A0092B-C50C-407E-A947-70E740481C1C}">
                <a14:useLocalDpi xmlns:a14="http://schemas.microsoft.com/office/drawing/2010/main" val="0"/>
              </a:ext>
            </a:extLst>
          </a:blip>
          <a:srcRect t="33428" r="56806" b="35454"/>
          <a:stretch/>
        </p:blipFill>
        <p:spPr>
          <a:xfrm>
            <a:off x="4825260" y="857661"/>
            <a:ext cx="1268730" cy="689438"/>
          </a:xfrm>
          <a:prstGeom prst="rect">
            <a:avLst/>
          </a:prstGeom>
        </p:spPr>
      </p:pic>
      <p:sp>
        <p:nvSpPr>
          <p:cNvPr id="4" name="テキスト ボックス 3">
            <a:extLst>
              <a:ext uri="{FF2B5EF4-FFF2-40B4-BE49-F238E27FC236}">
                <a16:creationId xmlns:a16="http://schemas.microsoft.com/office/drawing/2014/main" id="{5A7DD506-B0AF-623A-6D28-7D94822B867A}"/>
              </a:ext>
            </a:extLst>
          </p:cNvPr>
          <p:cNvSpPr txBox="1"/>
          <p:nvPr/>
        </p:nvSpPr>
        <p:spPr>
          <a:xfrm>
            <a:off x="931749" y="5160628"/>
            <a:ext cx="5278936" cy="2646878"/>
          </a:xfrm>
          <a:prstGeom prst="rect">
            <a:avLst/>
          </a:prstGeom>
          <a:noFill/>
        </p:spPr>
        <p:txBody>
          <a:bodyPr wrap="square" rtlCol="0">
            <a:spAutoFit/>
          </a:bodyPr>
          <a:lstStyle/>
          <a:p>
            <a:pPr lvl="0" algn="l">
              <a:spcAft>
                <a:spcPts val="420"/>
              </a:spcAft>
              <a:buSzPts val="1000"/>
              <a:tabLst>
                <a:tab pos="457200" algn="l"/>
              </a:tabLst>
            </a:pP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月の愛鳥週間に合わせて</a:t>
            </a:r>
            <a:endPar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26</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日㈯から</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18</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日㈰まで、二つの会場で谷口高司先生の展覧会を開催します。ぜひ、お越しください。</a:t>
            </a:r>
            <a:endPar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endPar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■阿佐谷地域区民センター　</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階 展示スペース </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00</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21</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00</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第二火曜日休館</a:t>
            </a:r>
            <a:endPar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テーマ「杉並区の街中の野鳥」</a:t>
            </a:r>
            <a:endParaRPr lang="en-US" altLang="ja-JP" sz="1200" b="1"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endPar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spcAft>
                <a:spcPts val="420"/>
              </a:spcAft>
              <a:buSzPts val="1000"/>
              <a:tabLst>
                <a:tab pos="457200" algn="l"/>
              </a:tabLst>
            </a:pP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■善福寺公園サービスセンター　ミニギャラリー　</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00</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00</a:t>
            </a:r>
          </a:p>
          <a:p>
            <a:pPr lvl="0" algn="l">
              <a:spcAft>
                <a:spcPts val="420"/>
              </a:spcAft>
              <a:buSzPts val="1000"/>
              <a:tabLst>
                <a:tab pos="457200" algn="l"/>
              </a:tabLst>
            </a:pPr>
            <a:r>
              <a:rPr lang="ja-JP" altLang="en-US" sz="120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167-0041 </a:t>
            </a:r>
            <a:r>
              <a:rPr lang="ja-JP" altLang="en-US" sz="1050" dirty="0">
                <a:latin typeface="BIZ UDPゴシック" panose="020B0400000000000000" pitchFamily="50" charset="-128"/>
                <a:ea typeface="BIZ UDPゴシック" panose="020B0400000000000000" pitchFamily="50" charset="-128"/>
              </a:rPr>
              <a:t>杉並区善福寺</a:t>
            </a:r>
            <a:r>
              <a:rPr lang="en-US" altLang="ja-JP" sz="1050" dirty="0">
                <a:latin typeface="BIZ UDPゴシック" panose="020B0400000000000000" pitchFamily="50" charset="-128"/>
                <a:ea typeface="BIZ UDPゴシック" panose="020B0400000000000000" pitchFamily="50" charset="-128"/>
              </a:rPr>
              <a:t>3-9-10</a:t>
            </a: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TEL</a:t>
            </a: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03-3396-0825</a:t>
            </a:r>
            <a:endParaRPr lang="en-US" altLang="ja-JP" sz="1050"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spcAft>
                <a:spcPts val="420"/>
              </a:spcAft>
              <a:buSzPts val="1000"/>
              <a:tabLst>
                <a:tab pos="457200" algn="l"/>
              </a:tabLst>
            </a:pPr>
            <a:r>
              <a:rPr lang="ja-JP" altLang="en-US" sz="1200" b="1"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テーマ「杉並区の水辺の鳥」</a:t>
            </a:r>
            <a:endParaRPr lang="en-US" altLang="ja-JP" sz="1400" b="1"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34B45986-7991-EA18-EC40-6E46F7B6EC93}"/>
              </a:ext>
            </a:extLst>
          </p:cNvPr>
          <p:cNvSpPr txBox="1"/>
          <p:nvPr/>
        </p:nvSpPr>
        <p:spPr>
          <a:xfrm>
            <a:off x="5019079" y="423058"/>
            <a:ext cx="1489950" cy="477054"/>
          </a:xfrm>
          <a:prstGeom prst="rect">
            <a:avLst/>
          </a:prstGeom>
          <a:noFill/>
        </p:spPr>
        <p:txBody>
          <a:bodyPr wrap="square" rtlCol="0">
            <a:spAutoFit/>
          </a:bodyPr>
          <a:lstStyle/>
          <a:p>
            <a:pPr lvl="0" algn="ctr">
              <a:lnSpc>
                <a:spcPts val="1260"/>
              </a:lnSpc>
              <a:spcAft>
                <a:spcPts val="420"/>
              </a:spcAft>
              <a:buSzPts val="1000"/>
              <a:tabLst>
                <a:tab pos="457200" algn="l"/>
              </a:tabLst>
            </a:pPr>
            <a:r>
              <a:rPr lang="ja-JP" altLang="en-US" sz="1200" kern="0" spc="75" dirty="0">
                <a:solidFill>
                  <a:srgbClr val="0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駅から</a:t>
            </a:r>
            <a:endParaRPr lang="en-US" altLang="ja-JP" sz="1200" kern="0" spc="75" dirty="0">
              <a:solidFill>
                <a:srgbClr val="0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lvl="0" algn="ctr">
              <a:lnSpc>
                <a:spcPts val="1260"/>
              </a:lnSpc>
              <a:spcAft>
                <a:spcPts val="420"/>
              </a:spcAft>
              <a:buSzPts val="1000"/>
              <a:tabLst>
                <a:tab pos="457200" algn="l"/>
              </a:tabLst>
            </a:pPr>
            <a:r>
              <a:rPr lang="ja-JP" altLang="en-US" sz="1200" kern="0" spc="75" dirty="0">
                <a:solidFill>
                  <a:srgbClr val="0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バスが出ています</a:t>
            </a:r>
            <a:endParaRPr lang="en-US" altLang="ja-JP" sz="1200" kern="0" spc="75" dirty="0">
              <a:solidFill>
                <a:srgbClr val="0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8E6474F1-DE16-0C4C-3657-768A9E0CD5A4}"/>
              </a:ext>
            </a:extLst>
          </p:cNvPr>
          <p:cNvSpPr txBox="1"/>
          <p:nvPr/>
        </p:nvSpPr>
        <p:spPr>
          <a:xfrm>
            <a:off x="1464479" y="4196231"/>
            <a:ext cx="4078011" cy="259045"/>
          </a:xfrm>
          <a:prstGeom prst="rect">
            <a:avLst/>
          </a:prstGeom>
          <a:noFill/>
        </p:spPr>
        <p:txBody>
          <a:bodyPr wrap="square" rtlCol="0">
            <a:spAutoFit/>
          </a:bodyPr>
          <a:lstStyle/>
          <a:p>
            <a:pPr lvl="0" algn="ctr">
              <a:lnSpc>
                <a:spcPts val="1260"/>
              </a:lnSpc>
              <a:spcAft>
                <a:spcPts val="420"/>
              </a:spcAft>
              <a:buSzPts val="1000"/>
              <a:tabLst>
                <a:tab pos="457200" algn="l"/>
              </a:tabLst>
            </a:pPr>
            <a:r>
              <a:rPr lang="ja-JP" altLang="en-US" b="1" kern="0" spc="-15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「バードウィークに知る 杉並の鳥展」 開催</a:t>
            </a:r>
            <a:endParaRPr lang="en-US" altLang="ja-JP" b="1" kern="0" spc="-15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B88D0F72-E268-5F91-6854-99EDE35DA74D}"/>
              </a:ext>
            </a:extLst>
          </p:cNvPr>
          <p:cNvSpPr txBox="1"/>
          <p:nvPr/>
        </p:nvSpPr>
        <p:spPr>
          <a:xfrm>
            <a:off x="1585281" y="4454730"/>
            <a:ext cx="2117828" cy="259045"/>
          </a:xfrm>
          <a:prstGeom prst="rect">
            <a:avLst/>
          </a:prstGeom>
          <a:noFill/>
        </p:spPr>
        <p:txBody>
          <a:bodyPr wrap="square" rtlCol="0">
            <a:spAutoFit/>
          </a:bodyPr>
          <a:lstStyle/>
          <a:p>
            <a:pPr lvl="0">
              <a:lnSpc>
                <a:spcPts val="1260"/>
              </a:lnSpc>
              <a:spcAft>
                <a:spcPts val="420"/>
              </a:spcAft>
              <a:buSzPts val="1000"/>
              <a:tabLst>
                <a:tab pos="457200" algn="l"/>
              </a:tabLst>
            </a:pPr>
            <a:r>
              <a:rPr lang="en-US" altLang="ja-JP" sz="16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4/26</a:t>
            </a:r>
            <a:r>
              <a:rPr lang="ja-JP" altLang="en-US" sz="16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6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5/18</a:t>
            </a:r>
            <a:r>
              <a:rPr lang="ja-JP" altLang="en-US" sz="16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3E7115A3-3158-0BFF-0C4A-B8803F8FE863}"/>
              </a:ext>
            </a:extLst>
          </p:cNvPr>
          <p:cNvSpPr txBox="1"/>
          <p:nvPr/>
        </p:nvSpPr>
        <p:spPr>
          <a:xfrm>
            <a:off x="3344339" y="4630540"/>
            <a:ext cx="2419715" cy="259045"/>
          </a:xfrm>
          <a:prstGeom prst="rect">
            <a:avLst/>
          </a:prstGeom>
          <a:noFill/>
        </p:spPr>
        <p:txBody>
          <a:bodyPr wrap="square" rtlCol="0">
            <a:spAutoFit/>
          </a:bodyPr>
          <a:lstStyle/>
          <a:p>
            <a:pPr lvl="0">
              <a:lnSpc>
                <a:spcPts val="1260"/>
              </a:lnSpc>
              <a:spcAft>
                <a:spcPts val="420"/>
              </a:spcAft>
              <a:buSzPts val="1000"/>
              <a:tabLst>
                <a:tab pos="457200" algn="l"/>
              </a:tabLst>
            </a:pPr>
            <a:r>
              <a:rPr lang="ja-JP" altLang="en-US" sz="11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後援：公益財団法人日の野鳥の会</a:t>
            </a:r>
            <a:endParaRPr lang="en-US" altLang="ja-JP" sz="1100" kern="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2438965C-C170-6132-1B51-8623EA1E07FF}"/>
              </a:ext>
            </a:extLst>
          </p:cNvPr>
          <p:cNvSpPr txBox="1"/>
          <p:nvPr/>
        </p:nvSpPr>
        <p:spPr>
          <a:xfrm>
            <a:off x="454583" y="3563768"/>
            <a:ext cx="6432884" cy="307777"/>
          </a:xfrm>
          <a:prstGeom prst="rect">
            <a:avLst/>
          </a:prstGeom>
          <a:noFill/>
        </p:spPr>
        <p:txBody>
          <a:bodyPr wrap="square" rtlCol="0">
            <a:spAutoFit/>
          </a:bodyPr>
          <a:lstStyle/>
          <a:p>
            <a:pPr lvl="0" algn="l">
              <a:spcAft>
                <a:spcPts val="420"/>
              </a:spcAft>
              <a:buSzPts val="1000"/>
              <a:tabLst>
                <a:tab pos="457200" algn="l"/>
              </a:tabLst>
            </a:pPr>
            <a:r>
              <a:rPr lang="ja-JP" altLang="en-US" sz="1400" b="1"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谷口高司先生からのお知らせ・・・・・・・・・・・・・・・・・・　</a:t>
            </a:r>
            <a:endParaRPr lang="en-US" altLang="ja-JP" sz="1400" b="1" kern="0" spc="75"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2753960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412</TotalTime>
  <Words>961</Words>
  <Application>Microsoft Office PowerPoint</Application>
  <PresentationFormat>A4 210 x 297 mm</PresentationFormat>
  <Paragraphs>90</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BIZ UDP明朝 Medium</vt:lpstr>
      <vt:lpstr>HGPｺﾞｼｯｸM</vt:lpstr>
      <vt:lpstr>HGP創英角ﾎﾟｯﾌﾟ体</vt:lpstr>
      <vt:lpstr>HGSｺﾞｼｯｸM</vt:lpstr>
      <vt:lpstr>HG丸ｺﾞｼｯｸM-PRO</vt:lpstr>
      <vt:lpstr>ＭＳ 明朝</vt:lpstr>
      <vt:lpstr>游ゴシック</vt:lpstr>
      <vt:lpstr>游明朝</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博史 坂井</cp:lastModifiedBy>
  <cp:revision>12</cp:revision>
  <cp:lastPrinted>2025-02-20T00:44:43Z</cp:lastPrinted>
  <dcterms:created xsi:type="dcterms:W3CDTF">2025-01-13T05:05:15Z</dcterms:created>
  <dcterms:modified xsi:type="dcterms:W3CDTF">2025-02-20T05:09:30Z</dcterms:modified>
</cp:coreProperties>
</file>